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823" r:id="rId5"/>
    <p:sldId id="1113" r:id="rId6"/>
    <p:sldId id="1058" r:id="rId7"/>
    <p:sldId id="1120" r:id="rId8"/>
    <p:sldId id="1132" r:id="rId9"/>
    <p:sldId id="1114" r:id="rId10"/>
    <p:sldId id="1112" r:id="rId11"/>
    <p:sldId id="1133" r:id="rId12"/>
    <p:sldId id="1115" r:id="rId13"/>
    <p:sldId id="1116" r:id="rId14"/>
    <p:sldId id="1117" r:id="rId15"/>
    <p:sldId id="1118" r:id="rId16"/>
    <p:sldId id="291" r:id="rId17"/>
  </p:sldIdLst>
  <p:sldSz cx="12192000" cy="6858000"/>
  <p:notesSz cx="7010400" cy="9223375"/>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76250" indent="1588" algn="l" rtl="0" eaLnBrk="0" fontAlgn="base" hangingPunct="0">
      <a:spcBef>
        <a:spcPct val="0"/>
      </a:spcBef>
      <a:spcAft>
        <a:spcPct val="0"/>
      </a:spcAft>
      <a:defRPr kern="1200">
        <a:solidFill>
          <a:schemeClr val="tx1"/>
        </a:solidFill>
        <a:latin typeface="Arial" charset="0"/>
        <a:ea typeface="+mn-ea"/>
        <a:cs typeface="+mn-cs"/>
      </a:defRPr>
    </a:lvl2pPr>
    <a:lvl3pPr marL="955675" indent="1588" algn="l" rtl="0" eaLnBrk="0" fontAlgn="base" hangingPunct="0">
      <a:spcBef>
        <a:spcPct val="0"/>
      </a:spcBef>
      <a:spcAft>
        <a:spcPct val="0"/>
      </a:spcAft>
      <a:defRPr kern="1200">
        <a:solidFill>
          <a:schemeClr val="tx1"/>
        </a:solidFill>
        <a:latin typeface="Arial" charset="0"/>
        <a:ea typeface="+mn-ea"/>
        <a:cs typeface="+mn-cs"/>
      </a:defRPr>
    </a:lvl3pPr>
    <a:lvl4pPr marL="1435100" indent="1588" algn="l" rtl="0" eaLnBrk="0" fontAlgn="base" hangingPunct="0">
      <a:spcBef>
        <a:spcPct val="0"/>
      </a:spcBef>
      <a:spcAft>
        <a:spcPct val="0"/>
      </a:spcAft>
      <a:defRPr kern="1200">
        <a:solidFill>
          <a:schemeClr val="tx1"/>
        </a:solidFill>
        <a:latin typeface="Arial" charset="0"/>
        <a:ea typeface="+mn-ea"/>
        <a:cs typeface="+mn-cs"/>
      </a:defRPr>
    </a:lvl4pPr>
    <a:lvl5pPr marL="1912938" indent="1588"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50">
          <p15:clr>
            <a:srgbClr val="A4A3A4"/>
          </p15:clr>
        </p15:guide>
        <p15:guide id="2" pos="2166">
          <p15:clr>
            <a:srgbClr val="A4A3A4"/>
          </p15:clr>
        </p15:guide>
        <p15:guide id="3" orient="horz" pos="2905">
          <p15:clr>
            <a:srgbClr val="A4A3A4"/>
          </p15:clr>
        </p15:guide>
        <p15:guide id="4"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erwise Inc" initials="SI" lastIdx="1" clrIdx="0">
    <p:extLst/>
  </p:cmAuthor>
  <p:cmAuthor id="2" name="Sivakoumar Arumugam" initials="SA" lastIdx="0" clrIdx="1">
    <p:extLst>
      <p:ext uri="{19B8F6BF-5375-455C-9EA6-DF929625EA0E}">
        <p15:presenceInfo xmlns:p15="http://schemas.microsoft.com/office/powerpoint/2012/main" userId="1cd287a66fc7513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7A00"/>
    <a:srgbClr val="E25B00"/>
    <a:srgbClr val="FF3399"/>
    <a:srgbClr val="EBF7FF"/>
    <a:srgbClr val="A3DAFF"/>
    <a:srgbClr val="FF6600"/>
    <a:srgbClr val="006600"/>
    <a:srgbClr val="005800"/>
    <a:srgbClr val="F692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500C68-2570-438B-9265-B67AAFD11BE9}" v="2" dt="2019-02-25T04:15:35.4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5007" autoAdjust="0"/>
  </p:normalViewPr>
  <p:slideViewPr>
    <p:cSldViewPr>
      <p:cViewPr varScale="1">
        <p:scale>
          <a:sx n="85" d="100"/>
          <a:sy n="85" d="100"/>
        </p:scale>
        <p:origin x="739" y="24"/>
      </p:cViewPr>
      <p:guideLst>
        <p:guide orient="horz" pos="2160"/>
        <p:guide pos="3840"/>
      </p:guideLst>
    </p:cSldViewPr>
  </p:slideViewPr>
  <p:outlineViewPr>
    <p:cViewPr>
      <p:scale>
        <a:sx n="33" d="100"/>
        <a:sy n="33" d="100"/>
      </p:scale>
      <p:origin x="0" y="0"/>
    </p:cViewPr>
  </p:outlineViewPr>
  <p:notesTextViewPr>
    <p:cViewPr>
      <p:scale>
        <a:sx n="20" d="100"/>
        <a:sy n="20" d="100"/>
      </p:scale>
      <p:origin x="0" y="0"/>
    </p:cViewPr>
  </p:notesTextViewPr>
  <p:sorterViewPr>
    <p:cViewPr>
      <p:scale>
        <a:sx n="100" d="100"/>
        <a:sy n="100" d="100"/>
      </p:scale>
      <p:origin x="0" y="0"/>
    </p:cViewPr>
  </p:sorterViewPr>
  <p:notesViewPr>
    <p:cSldViewPr>
      <p:cViewPr varScale="1">
        <p:scale>
          <a:sx n="62" d="100"/>
          <a:sy n="62" d="100"/>
        </p:scale>
        <p:origin x="3197" y="58"/>
      </p:cViewPr>
      <p:guideLst>
        <p:guide orient="horz" pos="3150"/>
        <p:guide pos="2166"/>
        <p:guide orient="horz" pos="2905"/>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vakoumar Arumugam" userId="0e296c77-7b63-4ef3-b49a-a49ee0493289" providerId="ADAL" clId="{EE905406-3013-4222-BF0D-3DA301FDADAA}"/>
    <pc:docChg chg="addSld delSld modSld">
      <pc:chgData name="Sivakoumar Arumugam" userId="0e296c77-7b63-4ef3-b49a-a49ee0493289" providerId="ADAL" clId="{EE905406-3013-4222-BF0D-3DA301FDADAA}" dt="2019-02-05T14:43:24.485" v="97" actId="20577"/>
      <pc:docMkLst>
        <pc:docMk/>
      </pc:docMkLst>
      <pc:sldChg chg="modSp">
        <pc:chgData name="Sivakoumar Arumugam" userId="0e296c77-7b63-4ef3-b49a-a49ee0493289" providerId="ADAL" clId="{EE905406-3013-4222-BF0D-3DA301FDADAA}" dt="2019-02-05T14:42:33.982" v="77" actId="6549"/>
        <pc:sldMkLst>
          <pc:docMk/>
          <pc:sldMk cId="2964374680" sldId="1116"/>
        </pc:sldMkLst>
        <pc:spChg chg="mod">
          <ac:chgData name="Sivakoumar Arumugam" userId="0e296c77-7b63-4ef3-b49a-a49ee0493289" providerId="ADAL" clId="{EE905406-3013-4222-BF0D-3DA301FDADAA}" dt="2019-02-05T14:42:10.365" v="66" actId="6549"/>
          <ac:spMkLst>
            <pc:docMk/>
            <pc:sldMk cId="2964374680" sldId="1116"/>
            <ac:spMk id="3" creationId="{00000000-0000-0000-0000-000000000000}"/>
          </ac:spMkLst>
        </pc:spChg>
        <pc:spChg chg="mod">
          <ac:chgData name="Sivakoumar Arumugam" userId="0e296c77-7b63-4ef3-b49a-a49ee0493289" providerId="ADAL" clId="{EE905406-3013-4222-BF0D-3DA301FDADAA}" dt="2019-02-05T14:42:33.982" v="77" actId="6549"/>
          <ac:spMkLst>
            <pc:docMk/>
            <pc:sldMk cId="2964374680" sldId="1116"/>
            <ac:spMk id="13" creationId="{ABDFF127-7407-4723-9D8A-BEF350A97451}"/>
          </ac:spMkLst>
        </pc:spChg>
      </pc:sldChg>
      <pc:sldChg chg="modSp">
        <pc:chgData name="Sivakoumar Arumugam" userId="0e296c77-7b63-4ef3-b49a-a49ee0493289" providerId="ADAL" clId="{EE905406-3013-4222-BF0D-3DA301FDADAA}" dt="2019-02-05T14:43:00.006" v="87" actId="20577"/>
        <pc:sldMkLst>
          <pc:docMk/>
          <pc:sldMk cId="2419323619" sldId="1117"/>
        </pc:sldMkLst>
        <pc:spChg chg="mod">
          <ac:chgData name="Sivakoumar Arumugam" userId="0e296c77-7b63-4ef3-b49a-a49ee0493289" providerId="ADAL" clId="{EE905406-3013-4222-BF0D-3DA301FDADAA}" dt="2019-02-05T14:41:58.452" v="65" actId="6549"/>
          <ac:spMkLst>
            <pc:docMk/>
            <pc:sldMk cId="2419323619" sldId="1117"/>
            <ac:spMk id="3" creationId="{00000000-0000-0000-0000-000000000000}"/>
          </ac:spMkLst>
        </pc:spChg>
        <pc:spChg chg="mod">
          <ac:chgData name="Sivakoumar Arumugam" userId="0e296c77-7b63-4ef3-b49a-a49ee0493289" providerId="ADAL" clId="{EE905406-3013-4222-BF0D-3DA301FDADAA}" dt="2019-02-05T14:42:49.569" v="82" actId="20577"/>
          <ac:spMkLst>
            <pc:docMk/>
            <pc:sldMk cId="2419323619" sldId="1117"/>
            <ac:spMk id="13" creationId="{ABDFF127-7407-4723-9D8A-BEF350A97451}"/>
          </ac:spMkLst>
        </pc:spChg>
        <pc:spChg chg="mod">
          <ac:chgData name="Sivakoumar Arumugam" userId="0e296c77-7b63-4ef3-b49a-a49ee0493289" providerId="ADAL" clId="{EE905406-3013-4222-BF0D-3DA301FDADAA}" dt="2019-02-05T14:43:00.006" v="87" actId="20577"/>
          <ac:spMkLst>
            <pc:docMk/>
            <pc:sldMk cId="2419323619" sldId="1117"/>
            <ac:spMk id="79" creationId="{12E39D56-E43D-4F60-AA1B-7833A6E6F351}"/>
          </ac:spMkLst>
        </pc:spChg>
      </pc:sldChg>
      <pc:sldChg chg="modSp">
        <pc:chgData name="Sivakoumar Arumugam" userId="0e296c77-7b63-4ef3-b49a-a49ee0493289" providerId="ADAL" clId="{EE905406-3013-4222-BF0D-3DA301FDADAA}" dt="2019-02-05T14:43:24.485" v="97" actId="20577"/>
        <pc:sldMkLst>
          <pc:docMk/>
          <pc:sldMk cId="2634786232" sldId="1118"/>
        </pc:sldMkLst>
        <pc:spChg chg="mod">
          <ac:chgData name="Sivakoumar Arumugam" userId="0e296c77-7b63-4ef3-b49a-a49ee0493289" providerId="ADAL" clId="{EE905406-3013-4222-BF0D-3DA301FDADAA}" dt="2019-02-05T14:41:47.094" v="64" actId="20577"/>
          <ac:spMkLst>
            <pc:docMk/>
            <pc:sldMk cId="2634786232" sldId="1118"/>
            <ac:spMk id="3" creationId="{00000000-0000-0000-0000-000000000000}"/>
          </ac:spMkLst>
        </pc:spChg>
        <pc:spChg chg="mod">
          <ac:chgData name="Sivakoumar Arumugam" userId="0e296c77-7b63-4ef3-b49a-a49ee0493289" providerId="ADAL" clId="{EE905406-3013-4222-BF0D-3DA301FDADAA}" dt="2019-02-05T14:43:24.485" v="97" actId="20577"/>
          <ac:spMkLst>
            <pc:docMk/>
            <pc:sldMk cId="2634786232" sldId="1118"/>
            <ac:spMk id="13" creationId="{ABDFF127-7407-4723-9D8A-BEF350A97451}"/>
          </ac:spMkLst>
        </pc:spChg>
        <pc:spChg chg="mod">
          <ac:chgData name="Sivakoumar Arumugam" userId="0e296c77-7b63-4ef3-b49a-a49ee0493289" providerId="ADAL" clId="{EE905406-3013-4222-BF0D-3DA301FDADAA}" dt="2019-02-05T14:43:19.590" v="92" actId="20577"/>
          <ac:spMkLst>
            <pc:docMk/>
            <pc:sldMk cId="2634786232" sldId="1118"/>
            <ac:spMk id="79" creationId="{12E39D56-E43D-4F60-AA1B-7833A6E6F351}"/>
          </ac:spMkLst>
        </pc:spChg>
      </pc:sldChg>
    </pc:docChg>
  </pc:docChgLst>
  <pc:docChgLst>
    <pc:chgData name="Siva Arumugam" userId="0e296c77-7b63-4ef3-b49a-a49ee0493289" providerId="ADAL" clId="{2F500C68-2570-438B-9265-B67AAFD11BE9}"/>
    <pc:docChg chg="modSld">
      <pc:chgData name="Siva Arumugam" userId="0e296c77-7b63-4ef3-b49a-a49ee0493289" providerId="ADAL" clId="{2F500C68-2570-438B-9265-B67AAFD11BE9}" dt="2019-02-25T04:18:10.742" v="74" actId="6549"/>
      <pc:docMkLst>
        <pc:docMk/>
      </pc:docMkLst>
      <pc:sldChg chg="modSp">
        <pc:chgData name="Siva Arumugam" userId="0e296c77-7b63-4ef3-b49a-a49ee0493289" providerId="ADAL" clId="{2F500C68-2570-438B-9265-B67AAFD11BE9}" dt="2019-02-25T04:15:12.617" v="7" actId="20577"/>
        <pc:sldMkLst>
          <pc:docMk/>
          <pc:sldMk cId="2969512112" sldId="823"/>
        </pc:sldMkLst>
        <pc:spChg chg="mod">
          <ac:chgData name="Siva Arumugam" userId="0e296c77-7b63-4ef3-b49a-a49ee0493289" providerId="ADAL" clId="{2F500C68-2570-438B-9265-B67AAFD11BE9}" dt="2019-02-25T04:15:12.617" v="7" actId="20577"/>
          <ac:spMkLst>
            <pc:docMk/>
            <pc:sldMk cId="2969512112" sldId="823"/>
            <ac:spMk id="11" creationId="{00000000-0000-0000-0000-000000000000}"/>
          </ac:spMkLst>
        </pc:spChg>
      </pc:sldChg>
      <pc:sldChg chg="modSp">
        <pc:chgData name="Siva Arumugam" userId="0e296c77-7b63-4ef3-b49a-a49ee0493289" providerId="ADAL" clId="{2F500C68-2570-438B-9265-B67AAFD11BE9}" dt="2019-02-25T04:18:10.742" v="74" actId="6549"/>
        <pc:sldMkLst>
          <pc:docMk/>
          <pc:sldMk cId="3031984912" sldId="1058"/>
        </pc:sldMkLst>
        <pc:spChg chg="mod">
          <ac:chgData name="Siva Arumugam" userId="0e296c77-7b63-4ef3-b49a-a49ee0493289" providerId="ADAL" clId="{2F500C68-2570-438B-9265-B67AAFD11BE9}" dt="2019-02-25T04:18:10.742" v="74" actId="6549"/>
          <ac:spMkLst>
            <pc:docMk/>
            <pc:sldMk cId="3031984912" sldId="1058"/>
            <ac:spMk id="7" creationId="{00000000-0000-0000-0000-000000000000}"/>
          </ac:spMkLst>
        </pc:spChg>
      </pc:sldChg>
      <pc:sldChg chg="modSp">
        <pc:chgData name="Siva Arumugam" userId="0e296c77-7b63-4ef3-b49a-a49ee0493289" providerId="ADAL" clId="{2F500C68-2570-438B-9265-B67AAFD11BE9}" dt="2019-02-25T04:15:45.956" v="14" actId="20577"/>
        <pc:sldMkLst>
          <pc:docMk/>
          <pc:sldMk cId="3484711531" sldId="1113"/>
        </pc:sldMkLst>
        <pc:spChg chg="mod">
          <ac:chgData name="Siva Arumugam" userId="0e296c77-7b63-4ef3-b49a-a49ee0493289" providerId="ADAL" clId="{2F500C68-2570-438B-9265-B67AAFD11BE9}" dt="2019-02-25T04:15:45.956" v="14" actId="20577"/>
          <ac:spMkLst>
            <pc:docMk/>
            <pc:sldMk cId="3484711531" sldId="1113"/>
            <ac:spMk id="12" creationId="{EF3763D7-E162-4873-A59B-4FC642837CB4}"/>
          </ac:spMkLst>
        </pc:spChg>
      </pc:sldChg>
      <pc:sldChg chg="modSp">
        <pc:chgData name="Siva Arumugam" userId="0e296c77-7b63-4ef3-b49a-a49ee0493289" providerId="ADAL" clId="{2F500C68-2570-438B-9265-B67AAFD11BE9}" dt="2019-02-25T04:17:31.275" v="64" actId="20577"/>
        <pc:sldMkLst>
          <pc:docMk/>
          <pc:sldMk cId="1246168582" sldId="1133"/>
        </pc:sldMkLst>
        <pc:spChg chg="mod">
          <ac:chgData name="Siva Arumugam" userId="0e296c77-7b63-4ef3-b49a-a49ee0493289" providerId="ADAL" clId="{2F500C68-2570-438B-9265-B67AAFD11BE9}" dt="2019-02-25T04:17:31.275" v="64" actId="20577"/>
          <ac:spMkLst>
            <pc:docMk/>
            <pc:sldMk cId="1246168582" sldId="1133"/>
            <ac:spMk id="8"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517" cy="461169"/>
          </a:xfrm>
          <a:prstGeom prst="rect">
            <a:avLst/>
          </a:prstGeom>
        </p:spPr>
        <p:txBody>
          <a:bodyPr vert="horz" lIns="87517" tIns="43759" rIns="87517" bIns="43759" rtlCol="0"/>
          <a:lstStyle>
            <a:lvl1pPr algn="l" eaLnBrk="1" fontAlgn="auto" hangingPunct="1">
              <a:spcBef>
                <a:spcPts val="0"/>
              </a:spcBef>
              <a:spcAft>
                <a:spcPts val="0"/>
              </a:spcAft>
              <a:defRPr sz="1100">
                <a:latin typeface="+mn-lt"/>
              </a:defRPr>
            </a:lvl1pPr>
          </a:lstStyle>
          <a:p>
            <a:pPr>
              <a:defRPr/>
            </a:pPr>
            <a:endParaRPr lang="en-US" dirty="0"/>
          </a:p>
        </p:txBody>
      </p:sp>
      <p:sp>
        <p:nvSpPr>
          <p:cNvPr id="3" name="Date Placeholder 2"/>
          <p:cNvSpPr>
            <a:spLocks noGrp="1"/>
          </p:cNvSpPr>
          <p:nvPr>
            <p:ph type="dt" sz="quarter" idx="1"/>
          </p:nvPr>
        </p:nvSpPr>
        <p:spPr>
          <a:xfrm>
            <a:off x="3971265" y="1"/>
            <a:ext cx="3037517" cy="461169"/>
          </a:xfrm>
          <a:prstGeom prst="rect">
            <a:avLst/>
          </a:prstGeom>
        </p:spPr>
        <p:txBody>
          <a:bodyPr vert="horz" lIns="87517" tIns="43759" rIns="87517" bIns="43759" rtlCol="0"/>
          <a:lstStyle>
            <a:lvl1pPr algn="r" eaLnBrk="1" fontAlgn="auto" hangingPunct="1">
              <a:spcBef>
                <a:spcPts val="0"/>
              </a:spcBef>
              <a:spcAft>
                <a:spcPts val="0"/>
              </a:spcAft>
              <a:defRPr sz="1100">
                <a:latin typeface="+mn-lt"/>
              </a:defRPr>
            </a:lvl1pPr>
          </a:lstStyle>
          <a:p>
            <a:pPr>
              <a:defRPr/>
            </a:pPr>
            <a:fld id="{79E9A910-75AF-944C-B363-148738DF8533}" type="datetimeFigureOut">
              <a:rPr lang="en-US"/>
              <a:pPr>
                <a:defRPr/>
              </a:pPr>
              <a:t>2/24/2019</a:t>
            </a:fld>
            <a:endParaRPr lang="en-US" dirty="0"/>
          </a:p>
        </p:txBody>
      </p:sp>
      <p:sp>
        <p:nvSpPr>
          <p:cNvPr id="4" name="Footer Placeholder 3"/>
          <p:cNvSpPr>
            <a:spLocks noGrp="1"/>
          </p:cNvSpPr>
          <p:nvPr>
            <p:ph type="ftr" sz="quarter" idx="2"/>
          </p:nvPr>
        </p:nvSpPr>
        <p:spPr>
          <a:xfrm>
            <a:off x="0" y="8760743"/>
            <a:ext cx="3037517" cy="461169"/>
          </a:xfrm>
          <a:prstGeom prst="rect">
            <a:avLst/>
          </a:prstGeom>
        </p:spPr>
        <p:txBody>
          <a:bodyPr vert="horz" lIns="87517" tIns="43759" rIns="87517" bIns="43759" rtlCol="0" anchor="b"/>
          <a:lstStyle>
            <a:lvl1pPr algn="l" eaLnBrk="1" fontAlgn="auto" hangingPunct="1">
              <a:spcBef>
                <a:spcPts val="0"/>
              </a:spcBef>
              <a:spcAft>
                <a:spcPts val="0"/>
              </a:spcAft>
              <a:defRPr sz="1100">
                <a:latin typeface="+mn-lt"/>
              </a:defRPr>
            </a:lvl1pPr>
          </a:lstStyle>
          <a:p>
            <a:pPr>
              <a:defRPr/>
            </a:pPr>
            <a:r>
              <a:rPr lang="en-US" dirty="0"/>
              <a:t>Copyright © 2012-2013 Steerwise Inc. All Rights Reserved.</a:t>
            </a:r>
          </a:p>
        </p:txBody>
      </p:sp>
      <p:sp>
        <p:nvSpPr>
          <p:cNvPr id="5" name="Slide Number Placeholder 4"/>
          <p:cNvSpPr>
            <a:spLocks noGrp="1"/>
          </p:cNvSpPr>
          <p:nvPr>
            <p:ph type="sldNum" sz="quarter" idx="3"/>
          </p:nvPr>
        </p:nvSpPr>
        <p:spPr>
          <a:xfrm>
            <a:off x="3971265" y="8760743"/>
            <a:ext cx="3037517" cy="461169"/>
          </a:xfrm>
          <a:prstGeom prst="rect">
            <a:avLst/>
          </a:prstGeom>
        </p:spPr>
        <p:txBody>
          <a:bodyPr vert="horz" wrap="square" lIns="87517" tIns="43759" rIns="87517" bIns="43759" numCol="1" anchor="b" anchorCtr="0" compatLnSpc="1">
            <a:prstTxWarp prst="textNoShape">
              <a:avLst/>
            </a:prstTxWarp>
          </a:bodyPr>
          <a:lstStyle>
            <a:lvl1pPr algn="r" eaLnBrk="1" hangingPunct="1">
              <a:defRPr sz="1100">
                <a:latin typeface="Calibri" charset="0"/>
              </a:defRPr>
            </a:lvl1pPr>
          </a:lstStyle>
          <a:p>
            <a:fld id="{3E581334-EAA8-1346-95CF-82CACA39E11F}" type="slidenum">
              <a:rPr lang="en-US" altLang="en-US"/>
              <a:pPr/>
              <a:t>‹#›</a:t>
            </a:fld>
            <a:endParaRPr lang="en-US" altLang="en-US" dirty="0"/>
          </a:p>
        </p:txBody>
      </p:sp>
    </p:spTree>
    <p:extLst>
      <p:ext uri="{BB962C8B-B14F-4D97-AF65-F5344CB8AC3E}">
        <p14:creationId xmlns:p14="http://schemas.microsoft.com/office/powerpoint/2010/main" val="90021897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517" cy="461169"/>
          </a:xfrm>
          <a:prstGeom prst="rect">
            <a:avLst/>
          </a:prstGeom>
        </p:spPr>
        <p:txBody>
          <a:bodyPr vert="horz" lIns="87517" tIns="43759" rIns="87517" bIns="43759" rtlCol="0"/>
          <a:lstStyle>
            <a:lvl1pPr algn="l" eaLnBrk="1" fontAlgn="auto" hangingPunct="1">
              <a:spcBef>
                <a:spcPts val="0"/>
              </a:spcBef>
              <a:spcAft>
                <a:spcPts val="0"/>
              </a:spcAft>
              <a:defRPr sz="1100">
                <a:latin typeface="+mn-lt"/>
              </a:defRPr>
            </a:lvl1pPr>
          </a:lstStyle>
          <a:p>
            <a:pPr>
              <a:defRPr/>
            </a:pPr>
            <a:endParaRPr lang="en-US" dirty="0"/>
          </a:p>
        </p:txBody>
      </p:sp>
      <p:sp>
        <p:nvSpPr>
          <p:cNvPr id="3" name="Date Placeholder 2"/>
          <p:cNvSpPr>
            <a:spLocks noGrp="1"/>
          </p:cNvSpPr>
          <p:nvPr>
            <p:ph type="dt" idx="1"/>
          </p:nvPr>
        </p:nvSpPr>
        <p:spPr>
          <a:xfrm>
            <a:off x="3971265" y="1"/>
            <a:ext cx="3037517" cy="461169"/>
          </a:xfrm>
          <a:prstGeom prst="rect">
            <a:avLst/>
          </a:prstGeom>
        </p:spPr>
        <p:txBody>
          <a:bodyPr vert="horz" lIns="87517" tIns="43759" rIns="87517" bIns="43759" rtlCol="0"/>
          <a:lstStyle>
            <a:lvl1pPr algn="r" eaLnBrk="1" fontAlgn="auto" hangingPunct="1">
              <a:spcBef>
                <a:spcPts val="0"/>
              </a:spcBef>
              <a:spcAft>
                <a:spcPts val="0"/>
              </a:spcAft>
              <a:defRPr sz="1100">
                <a:latin typeface="+mn-lt"/>
              </a:defRPr>
            </a:lvl1pPr>
          </a:lstStyle>
          <a:p>
            <a:pPr>
              <a:defRPr/>
            </a:pPr>
            <a:fld id="{1F557713-2584-2E4E-8B56-1535F9954B96}" type="datetimeFigureOut">
              <a:rPr lang="en-US"/>
              <a:pPr>
                <a:defRPr/>
              </a:pPr>
              <a:t>2/24/2019</a:t>
            </a:fld>
            <a:endParaRPr lang="en-US" dirty="0"/>
          </a:p>
        </p:txBody>
      </p:sp>
      <p:sp>
        <p:nvSpPr>
          <p:cNvPr id="4" name="Slide Image Placeholder 3"/>
          <p:cNvSpPr>
            <a:spLocks noGrp="1" noRot="1" noChangeAspect="1"/>
          </p:cNvSpPr>
          <p:nvPr>
            <p:ph type="sldImg" idx="2"/>
          </p:nvPr>
        </p:nvSpPr>
        <p:spPr>
          <a:xfrm>
            <a:off x="434975" y="695325"/>
            <a:ext cx="6140450" cy="3454400"/>
          </a:xfrm>
          <a:prstGeom prst="rect">
            <a:avLst/>
          </a:prstGeom>
          <a:noFill/>
          <a:ln w="12700">
            <a:solidFill>
              <a:prstClr val="black"/>
            </a:solidFill>
          </a:ln>
        </p:spPr>
        <p:txBody>
          <a:bodyPr vert="horz" lIns="87517" tIns="43759" rIns="87517" bIns="43759" rtlCol="0" anchor="ctr"/>
          <a:lstStyle/>
          <a:p>
            <a:pPr lvl="0"/>
            <a:endParaRPr lang="en-US" noProof="0" dirty="0"/>
          </a:p>
        </p:txBody>
      </p:sp>
      <p:sp>
        <p:nvSpPr>
          <p:cNvPr id="5" name="Notes Placeholder 4"/>
          <p:cNvSpPr>
            <a:spLocks noGrp="1"/>
          </p:cNvSpPr>
          <p:nvPr>
            <p:ph type="body" sz="quarter" idx="3"/>
          </p:nvPr>
        </p:nvSpPr>
        <p:spPr>
          <a:xfrm>
            <a:off x="700718" y="4381834"/>
            <a:ext cx="5608967" cy="4150519"/>
          </a:xfrm>
          <a:prstGeom prst="rect">
            <a:avLst/>
          </a:prstGeom>
        </p:spPr>
        <p:txBody>
          <a:bodyPr vert="horz" lIns="87517" tIns="43759" rIns="87517" bIns="4375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760743"/>
            <a:ext cx="3037517" cy="461169"/>
          </a:xfrm>
          <a:prstGeom prst="rect">
            <a:avLst/>
          </a:prstGeom>
        </p:spPr>
        <p:txBody>
          <a:bodyPr vert="horz" lIns="87517" tIns="43759" rIns="87517" bIns="43759" rtlCol="0" anchor="b"/>
          <a:lstStyle>
            <a:lvl1pPr algn="l" eaLnBrk="1" fontAlgn="auto" hangingPunct="1">
              <a:spcBef>
                <a:spcPts val="0"/>
              </a:spcBef>
              <a:spcAft>
                <a:spcPts val="0"/>
              </a:spcAft>
              <a:defRPr sz="1100">
                <a:latin typeface="+mn-lt"/>
              </a:defRPr>
            </a:lvl1pPr>
          </a:lstStyle>
          <a:p>
            <a:pPr>
              <a:defRPr/>
            </a:pPr>
            <a:r>
              <a:rPr lang="en-US" dirty="0"/>
              <a:t>Copyright © 2012-2013 Steerwise Inc. All Rights Reserved.</a:t>
            </a:r>
          </a:p>
        </p:txBody>
      </p:sp>
      <p:sp>
        <p:nvSpPr>
          <p:cNvPr id="7" name="Slide Number Placeholder 6"/>
          <p:cNvSpPr>
            <a:spLocks noGrp="1"/>
          </p:cNvSpPr>
          <p:nvPr>
            <p:ph type="sldNum" sz="quarter" idx="5"/>
          </p:nvPr>
        </p:nvSpPr>
        <p:spPr>
          <a:xfrm>
            <a:off x="3971265" y="8760743"/>
            <a:ext cx="3037517" cy="461169"/>
          </a:xfrm>
          <a:prstGeom prst="rect">
            <a:avLst/>
          </a:prstGeom>
        </p:spPr>
        <p:txBody>
          <a:bodyPr vert="horz" wrap="square" lIns="87517" tIns="43759" rIns="87517" bIns="43759" numCol="1" anchor="b" anchorCtr="0" compatLnSpc="1">
            <a:prstTxWarp prst="textNoShape">
              <a:avLst/>
            </a:prstTxWarp>
          </a:bodyPr>
          <a:lstStyle>
            <a:lvl1pPr algn="r" eaLnBrk="1" hangingPunct="1">
              <a:defRPr sz="1100">
                <a:latin typeface="Calibri" charset="0"/>
              </a:defRPr>
            </a:lvl1pPr>
          </a:lstStyle>
          <a:p>
            <a:fld id="{21BB5602-1606-3E44-8161-9BB1E092D49B}" type="slidenum">
              <a:rPr lang="en-US" altLang="en-US"/>
              <a:pPr/>
              <a:t>‹#›</a:t>
            </a:fld>
            <a:endParaRPr lang="en-US" altLang="en-US" dirty="0"/>
          </a:p>
        </p:txBody>
      </p:sp>
    </p:spTree>
    <p:extLst>
      <p:ext uri="{BB962C8B-B14F-4D97-AF65-F5344CB8AC3E}">
        <p14:creationId xmlns:p14="http://schemas.microsoft.com/office/powerpoint/2010/main" val="93839068"/>
      </p:ext>
    </p:extLst>
  </p:cSld>
  <p:clrMap bg1="lt1" tx1="dk1" bg2="lt2" tx2="dk2" accent1="accent1" accent2="accent2" accent3="accent3" accent4="accent4" accent5="accent5" accent6="accent6" hlink="hlink" folHlink="folHlink"/>
  <p:hf hdr="0" dt="0"/>
  <p:notesStyle>
    <a:lvl1pPr algn="l" defTabSz="955675" rtl="0" eaLnBrk="0" fontAlgn="base" hangingPunct="0">
      <a:spcBef>
        <a:spcPct val="30000"/>
      </a:spcBef>
      <a:spcAft>
        <a:spcPct val="0"/>
      </a:spcAft>
      <a:defRPr sz="1300" kern="1200">
        <a:solidFill>
          <a:schemeClr val="tx1"/>
        </a:solidFill>
        <a:latin typeface="+mn-lt"/>
        <a:ea typeface="+mn-ea"/>
        <a:cs typeface="+mn-cs"/>
      </a:defRPr>
    </a:lvl1pPr>
    <a:lvl2pPr marL="476250" algn="l" defTabSz="955675" rtl="0" eaLnBrk="0" fontAlgn="base" hangingPunct="0">
      <a:spcBef>
        <a:spcPct val="30000"/>
      </a:spcBef>
      <a:spcAft>
        <a:spcPct val="0"/>
      </a:spcAft>
      <a:defRPr sz="1300" kern="1200">
        <a:solidFill>
          <a:schemeClr val="tx1"/>
        </a:solidFill>
        <a:latin typeface="+mn-lt"/>
        <a:ea typeface="+mn-ea"/>
        <a:cs typeface="+mn-cs"/>
      </a:defRPr>
    </a:lvl2pPr>
    <a:lvl3pPr marL="955675" algn="l" defTabSz="955675" rtl="0" eaLnBrk="0" fontAlgn="base" hangingPunct="0">
      <a:spcBef>
        <a:spcPct val="30000"/>
      </a:spcBef>
      <a:spcAft>
        <a:spcPct val="0"/>
      </a:spcAft>
      <a:defRPr sz="1300" kern="1200">
        <a:solidFill>
          <a:schemeClr val="tx1"/>
        </a:solidFill>
        <a:latin typeface="+mn-lt"/>
        <a:ea typeface="+mn-ea"/>
        <a:cs typeface="+mn-cs"/>
      </a:defRPr>
    </a:lvl3pPr>
    <a:lvl4pPr marL="1435100" algn="l" defTabSz="955675" rtl="0" eaLnBrk="0" fontAlgn="base" hangingPunct="0">
      <a:spcBef>
        <a:spcPct val="30000"/>
      </a:spcBef>
      <a:spcAft>
        <a:spcPct val="0"/>
      </a:spcAft>
      <a:defRPr sz="1300" kern="1200">
        <a:solidFill>
          <a:schemeClr val="tx1"/>
        </a:solidFill>
        <a:latin typeface="+mn-lt"/>
        <a:ea typeface="+mn-ea"/>
        <a:cs typeface="+mn-cs"/>
      </a:defRPr>
    </a:lvl4pPr>
    <a:lvl5pPr marL="1912938" algn="l" defTabSz="955675" rtl="0" eaLnBrk="0" fontAlgn="base" hangingPunct="0">
      <a:spcBef>
        <a:spcPct val="30000"/>
      </a:spcBef>
      <a:spcAft>
        <a:spcPct val="0"/>
      </a:spcAft>
      <a:defRPr sz="1300" kern="1200">
        <a:solidFill>
          <a:schemeClr val="tx1"/>
        </a:solidFill>
        <a:latin typeface="+mn-lt"/>
        <a:ea typeface="+mn-ea"/>
        <a:cs typeface="+mn-cs"/>
      </a:defRPr>
    </a:lvl5pPr>
    <a:lvl6pPr marL="2394675" algn="l" defTabSz="957870" rtl="0" eaLnBrk="1" latinLnBrk="0" hangingPunct="1">
      <a:defRPr sz="1300" kern="1200">
        <a:solidFill>
          <a:schemeClr val="tx1"/>
        </a:solidFill>
        <a:latin typeface="+mn-lt"/>
        <a:ea typeface="+mn-ea"/>
        <a:cs typeface="+mn-cs"/>
      </a:defRPr>
    </a:lvl6pPr>
    <a:lvl7pPr marL="2873610" algn="l" defTabSz="957870" rtl="0" eaLnBrk="1" latinLnBrk="0" hangingPunct="1">
      <a:defRPr sz="1300" kern="1200">
        <a:solidFill>
          <a:schemeClr val="tx1"/>
        </a:solidFill>
        <a:latin typeface="+mn-lt"/>
        <a:ea typeface="+mn-ea"/>
        <a:cs typeface="+mn-cs"/>
      </a:defRPr>
    </a:lvl7pPr>
    <a:lvl8pPr marL="3352545" algn="l" defTabSz="957870" rtl="0" eaLnBrk="1" latinLnBrk="0" hangingPunct="1">
      <a:defRPr sz="1300" kern="1200">
        <a:solidFill>
          <a:schemeClr val="tx1"/>
        </a:solidFill>
        <a:latin typeface="+mn-lt"/>
        <a:ea typeface="+mn-ea"/>
        <a:cs typeface="+mn-cs"/>
      </a:defRPr>
    </a:lvl8pPr>
    <a:lvl9pPr marL="3831480" algn="l" defTabSz="95787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xfrm>
            <a:off x="384175" y="688975"/>
            <a:ext cx="6089650" cy="34258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1</a:t>
            </a:fld>
            <a:endParaRPr lang="en-US" altLang="en-US" dirty="0"/>
          </a:p>
        </p:txBody>
      </p:sp>
    </p:spTree>
    <p:extLst>
      <p:ext uri="{BB962C8B-B14F-4D97-AF65-F5344CB8AC3E}">
        <p14:creationId xmlns:p14="http://schemas.microsoft.com/office/powerpoint/2010/main" val="2617677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xfrm>
            <a:off x="384175" y="688975"/>
            <a:ext cx="6089650" cy="34258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2</a:t>
            </a:fld>
            <a:endParaRPr lang="en-US" altLang="en-US" dirty="0"/>
          </a:p>
        </p:txBody>
      </p:sp>
    </p:spTree>
    <p:extLst>
      <p:ext uri="{BB962C8B-B14F-4D97-AF65-F5344CB8AC3E}">
        <p14:creationId xmlns:p14="http://schemas.microsoft.com/office/powerpoint/2010/main" val="2217971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dirty="0"/>
              <a:t>Copyright © 2012-2013 Steerwise Inc. All Rights Reserved.</a:t>
            </a:r>
          </a:p>
        </p:txBody>
      </p:sp>
      <p:sp>
        <p:nvSpPr>
          <p:cNvPr id="5" name="Slide Number Placeholder 4"/>
          <p:cNvSpPr>
            <a:spLocks noGrp="1"/>
          </p:cNvSpPr>
          <p:nvPr>
            <p:ph type="sldNum" sz="quarter" idx="11"/>
          </p:nvPr>
        </p:nvSpPr>
        <p:spPr/>
        <p:txBody>
          <a:bodyPr/>
          <a:lstStyle/>
          <a:p>
            <a:fld id="{21BB5602-1606-3E44-8161-9BB1E092D49B}" type="slidenum">
              <a:rPr lang="en-US" altLang="en-US" smtClean="0"/>
              <a:pPr/>
              <a:t>3</a:t>
            </a:fld>
            <a:endParaRPr lang="en-US" altLang="en-US" dirty="0"/>
          </a:p>
        </p:txBody>
      </p:sp>
    </p:spTree>
    <p:extLst>
      <p:ext uri="{BB962C8B-B14F-4D97-AF65-F5344CB8AC3E}">
        <p14:creationId xmlns:p14="http://schemas.microsoft.com/office/powerpoint/2010/main" val="2448529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4</a:t>
            </a:fld>
            <a:endParaRPr lang="en-US" altLang="en-US" dirty="0"/>
          </a:p>
        </p:txBody>
      </p:sp>
    </p:spTree>
    <p:extLst>
      <p:ext uri="{BB962C8B-B14F-4D97-AF65-F5344CB8AC3E}">
        <p14:creationId xmlns:p14="http://schemas.microsoft.com/office/powerpoint/2010/main" val="652244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8</a:t>
            </a:fld>
            <a:endParaRPr lang="en-US" altLang="en-US" dirty="0"/>
          </a:p>
        </p:txBody>
      </p:sp>
    </p:spTree>
    <p:extLst>
      <p:ext uri="{BB962C8B-B14F-4D97-AF65-F5344CB8AC3E}">
        <p14:creationId xmlns:p14="http://schemas.microsoft.com/office/powerpoint/2010/main" val="3234125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11430000" y="6630988"/>
            <a:ext cx="647700" cy="227012"/>
          </a:xfrm>
          <a:prstGeom prst="rect">
            <a:avLst/>
          </a:prstGeom>
        </p:spPr>
        <p:txBody>
          <a:bodyPr lIns="91440" tIns="91440" rIns="91440" bIns="91440" anchor="ctr" anchorCtr="0"/>
          <a:lstStyle>
            <a:lvl1pPr algn="ctr">
              <a:defRPr sz="900">
                <a:latin typeface="+mj-lt"/>
              </a:defRPr>
            </a:lvl1pPr>
          </a:lstStyle>
          <a:p>
            <a:fld id="{EF8F64E1-8DCB-A44D-B480-8EAB705BC498}" type="slidenum">
              <a:rPr lang="en-US" altLang="en-US" smtClean="0"/>
              <a:pPr/>
              <a:t>‹#›</a:t>
            </a:fld>
            <a:endParaRPr lang="en-US" altLang="en-US" dirty="0"/>
          </a:p>
        </p:txBody>
      </p:sp>
      <p:sp>
        <p:nvSpPr>
          <p:cNvPr id="10" name="Title 1"/>
          <p:cNvSpPr>
            <a:spLocks noGrp="1"/>
          </p:cNvSpPr>
          <p:nvPr>
            <p:ph type="title" hasCustomPrompt="1"/>
          </p:nvPr>
        </p:nvSpPr>
        <p:spPr>
          <a:xfrm>
            <a:off x="0" y="144621"/>
            <a:ext cx="12186136" cy="443340"/>
          </a:xfrm>
          <a:prstGeom prst="rect">
            <a:avLst/>
          </a:prstGeom>
          <a:noFill/>
        </p:spPr>
        <p:txBody>
          <a:bodyPr lIns="365760" tIns="182880" rIns="365760" bIns="182880" anchor="ctr" anchorCtr="0"/>
          <a:lstStyle>
            <a:lvl1pPr>
              <a:defRPr sz="2400">
                <a:solidFill>
                  <a:schemeClr val="accent2">
                    <a:lumMod val="50000"/>
                  </a:schemeClr>
                </a:solidFill>
                <a:latin typeface="+mj-lt"/>
              </a:defRPr>
            </a:lvl1pPr>
          </a:lstStyle>
          <a:p>
            <a:pPr algn="just"/>
            <a:r>
              <a:rPr lang="en-US" dirty="0">
                <a:solidFill>
                  <a:schemeClr val="tx1">
                    <a:lumMod val="65000"/>
                    <a:lumOff val="35000"/>
                  </a:schemeClr>
                </a:solidFill>
              </a:rPr>
              <a:t>Click to edit Master title style: </a:t>
            </a:r>
            <a:r>
              <a:rPr lang="en-US" dirty="0">
                <a:solidFill>
                  <a:schemeClr val="tx1">
                    <a:lumMod val="50000"/>
                    <a:lumOff val="50000"/>
                  </a:schemeClr>
                </a:solidFill>
              </a:rPr>
              <a:t>Subtitle</a:t>
            </a:r>
          </a:p>
        </p:txBody>
      </p:sp>
      <p:sp>
        <p:nvSpPr>
          <p:cNvPr id="11" name="Content Placeholder 2"/>
          <p:cNvSpPr>
            <a:spLocks noGrp="1"/>
          </p:cNvSpPr>
          <p:nvPr>
            <p:ph idx="1"/>
          </p:nvPr>
        </p:nvSpPr>
        <p:spPr>
          <a:xfrm>
            <a:off x="0" y="761999"/>
            <a:ext cx="12180276" cy="5778927"/>
          </a:xfrm>
          <a:prstGeom prst="rect">
            <a:avLst/>
          </a:prstGeom>
          <a:noFill/>
        </p:spPr>
        <p:txBody>
          <a:bodyPr lIns="365760" tIns="182880" rIns="365760" bIns="182880" anchor="t" anchorCtr="0"/>
          <a:lstStyle>
            <a:lvl1pPr>
              <a:spcBef>
                <a:spcPts val="600"/>
              </a:spcBef>
              <a:spcAft>
                <a:spcPts val="600"/>
              </a:spcAft>
              <a:buClr>
                <a:schemeClr val="tx1">
                  <a:lumMod val="65000"/>
                  <a:lumOff val="35000"/>
                </a:schemeClr>
              </a:buClr>
              <a:buSzPct val="110000"/>
              <a:defRPr sz="2000" baseline="0">
                <a:solidFill>
                  <a:schemeClr val="tx1">
                    <a:lumMod val="65000"/>
                    <a:lumOff val="35000"/>
                  </a:schemeClr>
                </a:solidFill>
              </a:defRPr>
            </a:lvl1pPr>
            <a:lvl2pPr>
              <a:spcBef>
                <a:spcPts val="600"/>
              </a:spcBef>
              <a:spcAft>
                <a:spcPts val="600"/>
              </a:spcAft>
              <a:buClr>
                <a:schemeClr val="tx1">
                  <a:lumMod val="65000"/>
                  <a:lumOff val="35000"/>
                </a:schemeClr>
              </a:buClr>
              <a:buSzPct val="100000"/>
              <a:defRPr sz="1800" baseline="0">
                <a:solidFill>
                  <a:schemeClr val="tx1">
                    <a:lumMod val="65000"/>
                    <a:lumOff val="35000"/>
                  </a:schemeClr>
                </a:solidFill>
              </a:defRPr>
            </a:lvl2pPr>
            <a:lvl3pPr>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defRPr>
            </a:lvl3pPr>
            <a:lvl4pPr>
              <a:spcBef>
                <a:spcPts val="600"/>
              </a:spcBef>
              <a:spcAft>
                <a:spcPts val="600"/>
              </a:spcAft>
              <a:defRPr sz="1400" baseline="0">
                <a:solidFill>
                  <a:schemeClr val="tx1">
                    <a:lumMod val="50000"/>
                    <a:lumOff val="50000"/>
                  </a:schemeClr>
                </a:solidFill>
              </a:defRPr>
            </a:lvl4pPr>
            <a:lvl5pPr>
              <a:spcBef>
                <a:spcPts val="600"/>
              </a:spcBef>
              <a:spcAft>
                <a:spcPts val="600"/>
              </a:spcAft>
              <a:defRPr sz="1200" baseline="0">
                <a:solidFill>
                  <a:schemeClr val="tx1">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5" name="Line 9"/>
          <p:cNvSpPr>
            <a:spLocks noChangeShapeType="1"/>
          </p:cNvSpPr>
          <p:nvPr userDrawn="1"/>
        </p:nvSpPr>
        <p:spPr bwMode="auto">
          <a:xfrm>
            <a:off x="0" y="685800"/>
            <a:ext cx="12192000" cy="0"/>
          </a:xfrm>
          <a:prstGeom prst="line">
            <a:avLst/>
          </a:prstGeom>
          <a:noFill/>
          <a:ln w="3175" cmpd="sng">
            <a:solidFill>
              <a:schemeClr val="bg1">
                <a:lumMod val="85000"/>
              </a:schemeClr>
            </a:solidFill>
            <a:round/>
            <a:headEnd type="none"/>
            <a:tailEnd type="none"/>
          </a:ln>
          <a:effectLst/>
        </p:spPr>
        <p:txBody>
          <a:bodyPr lIns="100335" tIns="50168" rIns="100335" bIns="50168"/>
          <a:lstStyle/>
          <a:p>
            <a:pPr eaLnBrk="1" hangingPunct="1">
              <a:defRPr/>
            </a:pPr>
            <a:endParaRPr lang="en-US" dirty="0"/>
          </a:p>
        </p:txBody>
      </p:sp>
    </p:spTree>
    <p:extLst>
      <p:ext uri="{BB962C8B-B14F-4D97-AF65-F5344CB8AC3E}">
        <p14:creationId xmlns:p14="http://schemas.microsoft.com/office/powerpoint/2010/main" val="549199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F8F64E1-8DCB-A44D-B480-8EAB705BC498}" type="slidenum">
              <a:rPr lang="en-US" altLang="en-US" smtClean="0"/>
              <a:pPr/>
              <a:t>‹#›</a:t>
            </a:fld>
            <a:endParaRPr lang="en-US" altLang="en-US" dirty="0"/>
          </a:p>
        </p:txBody>
      </p:sp>
      <p:sp>
        <p:nvSpPr>
          <p:cNvPr id="7" name="Title 1"/>
          <p:cNvSpPr>
            <a:spLocks noGrp="1"/>
          </p:cNvSpPr>
          <p:nvPr>
            <p:ph type="title" hasCustomPrompt="1"/>
          </p:nvPr>
        </p:nvSpPr>
        <p:spPr>
          <a:xfrm>
            <a:off x="0" y="144621"/>
            <a:ext cx="12186136" cy="443340"/>
          </a:xfrm>
          <a:prstGeom prst="rect">
            <a:avLst/>
          </a:prstGeom>
          <a:noFill/>
        </p:spPr>
        <p:txBody>
          <a:bodyPr lIns="365760" tIns="182880" rIns="365760" bIns="182880" anchor="ctr" anchorCtr="0"/>
          <a:lstStyle>
            <a:lvl1pPr>
              <a:defRPr sz="2400">
                <a:solidFill>
                  <a:schemeClr val="accent2">
                    <a:lumMod val="50000"/>
                  </a:schemeClr>
                </a:solidFill>
                <a:latin typeface="+mj-lt"/>
              </a:defRPr>
            </a:lvl1pPr>
          </a:lstStyle>
          <a:p>
            <a:pPr algn="just"/>
            <a:r>
              <a:rPr lang="en-US" dirty="0">
                <a:solidFill>
                  <a:schemeClr val="tx1">
                    <a:lumMod val="65000"/>
                    <a:lumOff val="35000"/>
                  </a:schemeClr>
                </a:solidFill>
              </a:rPr>
              <a:t>Click to edit Master title style: </a:t>
            </a:r>
            <a:r>
              <a:rPr lang="en-US" dirty="0">
                <a:solidFill>
                  <a:schemeClr val="tx1">
                    <a:lumMod val="50000"/>
                    <a:lumOff val="50000"/>
                  </a:schemeClr>
                </a:solidFill>
              </a:rPr>
              <a:t>Subtitle</a:t>
            </a:r>
          </a:p>
        </p:txBody>
      </p:sp>
      <p:sp>
        <p:nvSpPr>
          <p:cNvPr id="8" name="Content Placeholder 2"/>
          <p:cNvSpPr>
            <a:spLocks noGrp="1"/>
          </p:cNvSpPr>
          <p:nvPr>
            <p:ph idx="1"/>
          </p:nvPr>
        </p:nvSpPr>
        <p:spPr>
          <a:xfrm>
            <a:off x="0" y="761999"/>
            <a:ext cx="12180276" cy="5778927"/>
          </a:xfrm>
          <a:prstGeom prst="rect">
            <a:avLst/>
          </a:prstGeom>
          <a:noFill/>
        </p:spPr>
        <p:txBody>
          <a:bodyPr lIns="365760" tIns="182880" rIns="365760" bIns="182880" anchor="t" anchorCtr="0"/>
          <a:lstStyle>
            <a:lvl1pPr>
              <a:spcBef>
                <a:spcPts val="600"/>
              </a:spcBef>
              <a:spcAft>
                <a:spcPts val="600"/>
              </a:spcAft>
              <a:buClr>
                <a:schemeClr val="tx1">
                  <a:lumMod val="65000"/>
                  <a:lumOff val="35000"/>
                </a:schemeClr>
              </a:buClr>
              <a:buSzPct val="110000"/>
              <a:defRPr sz="2000" baseline="0">
                <a:solidFill>
                  <a:schemeClr val="tx1">
                    <a:lumMod val="65000"/>
                    <a:lumOff val="35000"/>
                  </a:schemeClr>
                </a:solidFill>
              </a:defRPr>
            </a:lvl1pPr>
            <a:lvl2pPr>
              <a:spcBef>
                <a:spcPts val="600"/>
              </a:spcBef>
              <a:spcAft>
                <a:spcPts val="600"/>
              </a:spcAft>
              <a:buClr>
                <a:schemeClr val="tx1">
                  <a:lumMod val="65000"/>
                  <a:lumOff val="35000"/>
                </a:schemeClr>
              </a:buClr>
              <a:buSzPct val="100000"/>
              <a:defRPr sz="1800" baseline="0">
                <a:solidFill>
                  <a:schemeClr val="tx1">
                    <a:lumMod val="65000"/>
                    <a:lumOff val="35000"/>
                  </a:schemeClr>
                </a:solidFill>
              </a:defRPr>
            </a:lvl2pPr>
            <a:lvl3pPr>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defRPr>
            </a:lvl3pPr>
            <a:lvl4pPr>
              <a:spcBef>
                <a:spcPts val="600"/>
              </a:spcBef>
              <a:spcAft>
                <a:spcPts val="600"/>
              </a:spcAft>
              <a:defRPr sz="1400" baseline="0">
                <a:solidFill>
                  <a:schemeClr val="tx1">
                    <a:lumMod val="50000"/>
                    <a:lumOff val="50000"/>
                  </a:schemeClr>
                </a:solidFill>
              </a:defRPr>
            </a:lvl4pPr>
            <a:lvl5pPr>
              <a:spcBef>
                <a:spcPts val="600"/>
              </a:spcBef>
              <a:spcAft>
                <a:spcPts val="600"/>
              </a:spcAft>
              <a:defRPr sz="1200" baseline="0">
                <a:solidFill>
                  <a:schemeClr val="tx1">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9" name="Line 9"/>
          <p:cNvSpPr>
            <a:spLocks noChangeShapeType="1"/>
          </p:cNvSpPr>
          <p:nvPr userDrawn="1"/>
        </p:nvSpPr>
        <p:spPr bwMode="auto">
          <a:xfrm>
            <a:off x="0" y="685800"/>
            <a:ext cx="12192000" cy="0"/>
          </a:xfrm>
          <a:prstGeom prst="line">
            <a:avLst/>
          </a:prstGeom>
          <a:noFill/>
          <a:ln w="3175" cmpd="sng">
            <a:solidFill>
              <a:schemeClr val="bg1">
                <a:lumMod val="85000"/>
              </a:schemeClr>
            </a:solidFill>
            <a:round/>
            <a:headEnd type="none"/>
            <a:tailEnd type="none"/>
          </a:ln>
          <a:effectLst/>
        </p:spPr>
        <p:txBody>
          <a:bodyPr lIns="100335" tIns="50168" rIns="100335" bIns="50168"/>
          <a:lstStyle/>
          <a:p>
            <a:pPr eaLnBrk="1" hangingPunct="1">
              <a:defRPr/>
            </a:pPr>
            <a:endParaRPr lang="en-US" dirty="0"/>
          </a:p>
        </p:txBody>
      </p:sp>
    </p:spTree>
    <p:extLst>
      <p:ext uri="{BB962C8B-B14F-4D97-AF65-F5344CB8AC3E}">
        <p14:creationId xmlns:p14="http://schemas.microsoft.com/office/powerpoint/2010/main" val="2134863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1430000" y="6630988"/>
            <a:ext cx="647700" cy="227012"/>
          </a:xfrm>
          <a:prstGeom prst="rect">
            <a:avLst/>
          </a:prstGeom>
        </p:spPr>
        <p:txBody>
          <a:bodyPr lIns="91440" tIns="91440" rIns="91440" bIns="91440" anchor="ctr" anchorCtr="0"/>
          <a:lstStyle>
            <a:lvl1pPr algn="ctr">
              <a:defRPr sz="900">
                <a:latin typeface="+mj-lt"/>
              </a:defRPr>
            </a:lvl1pPr>
          </a:lstStyle>
          <a:p>
            <a:fld id="{EF8F64E1-8DCB-A44D-B480-8EAB705BC498}" type="slidenum">
              <a:rPr lang="en-US" altLang="en-US" smtClean="0"/>
              <a:pPr/>
              <a:t>‹#›</a:t>
            </a:fld>
            <a:endParaRPr lang="en-US" altLang="en-US" dirty="0"/>
          </a:p>
        </p:txBody>
      </p:sp>
      <p:sp>
        <p:nvSpPr>
          <p:cNvPr id="8" name="Line 9"/>
          <p:cNvSpPr>
            <a:spLocks noChangeShapeType="1"/>
          </p:cNvSpPr>
          <p:nvPr userDrawn="1"/>
        </p:nvSpPr>
        <p:spPr bwMode="auto">
          <a:xfrm>
            <a:off x="0" y="685800"/>
            <a:ext cx="12192000" cy="0"/>
          </a:xfrm>
          <a:prstGeom prst="line">
            <a:avLst/>
          </a:prstGeom>
          <a:noFill/>
          <a:ln w="3175" cmpd="sng">
            <a:solidFill>
              <a:schemeClr val="bg1">
                <a:lumMod val="85000"/>
              </a:schemeClr>
            </a:solidFill>
            <a:round/>
            <a:headEnd type="none"/>
            <a:tailEnd type="none"/>
          </a:ln>
          <a:effectLst/>
        </p:spPr>
        <p:txBody>
          <a:bodyPr lIns="100335" tIns="50168" rIns="100335" bIns="50168"/>
          <a:lstStyle/>
          <a:p>
            <a:pPr eaLnBrk="1" hangingPunct="1">
              <a:defRPr/>
            </a:pPr>
            <a:endParaRPr lang="en-US" dirty="0"/>
          </a:p>
        </p:txBody>
      </p:sp>
      <p:sp>
        <p:nvSpPr>
          <p:cNvPr id="9" name="Title 1"/>
          <p:cNvSpPr>
            <a:spLocks noGrp="1"/>
          </p:cNvSpPr>
          <p:nvPr>
            <p:ph type="title" hasCustomPrompt="1"/>
          </p:nvPr>
        </p:nvSpPr>
        <p:spPr>
          <a:xfrm>
            <a:off x="0" y="144621"/>
            <a:ext cx="12186136" cy="443340"/>
          </a:xfrm>
          <a:prstGeom prst="rect">
            <a:avLst/>
          </a:prstGeom>
          <a:noFill/>
        </p:spPr>
        <p:txBody>
          <a:bodyPr lIns="365760" tIns="182880" rIns="365760" bIns="182880" anchor="ctr" anchorCtr="0"/>
          <a:lstStyle>
            <a:lvl1pPr>
              <a:defRPr sz="2400">
                <a:solidFill>
                  <a:schemeClr val="accent2">
                    <a:lumMod val="50000"/>
                  </a:schemeClr>
                </a:solidFill>
                <a:latin typeface="+mj-lt"/>
              </a:defRPr>
            </a:lvl1pPr>
          </a:lstStyle>
          <a:p>
            <a:pPr algn="just"/>
            <a:r>
              <a:rPr lang="en-US" dirty="0">
                <a:solidFill>
                  <a:schemeClr val="tx1">
                    <a:lumMod val="65000"/>
                    <a:lumOff val="35000"/>
                  </a:schemeClr>
                </a:solidFill>
              </a:rPr>
              <a:t>Click to edit Master title style: </a:t>
            </a:r>
            <a:r>
              <a:rPr lang="en-US" dirty="0">
                <a:solidFill>
                  <a:schemeClr val="tx1">
                    <a:lumMod val="50000"/>
                    <a:lumOff val="50000"/>
                  </a:schemeClr>
                </a:solidFill>
              </a:rPr>
              <a:t>Subtitle</a:t>
            </a:r>
          </a:p>
        </p:txBody>
      </p:sp>
      <p:sp>
        <p:nvSpPr>
          <p:cNvPr id="10" name="Content Placeholder 2"/>
          <p:cNvSpPr>
            <a:spLocks noGrp="1"/>
          </p:cNvSpPr>
          <p:nvPr>
            <p:ph idx="1"/>
          </p:nvPr>
        </p:nvSpPr>
        <p:spPr>
          <a:xfrm>
            <a:off x="0" y="761999"/>
            <a:ext cx="12180276" cy="5778927"/>
          </a:xfrm>
          <a:prstGeom prst="rect">
            <a:avLst/>
          </a:prstGeom>
          <a:noFill/>
        </p:spPr>
        <p:txBody>
          <a:bodyPr lIns="365760" tIns="182880" rIns="365760" bIns="182880" anchor="t" anchorCtr="0"/>
          <a:lstStyle>
            <a:lvl1pPr>
              <a:spcBef>
                <a:spcPts val="600"/>
              </a:spcBef>
              <a:spcAft>
                <a:spcPts val="600"/>
              </a:spcAft>
              <a:buClr>
                <a:schemeClr val="tx1">
                  <a:lumMod val="65000"/>
                  <a:lumOff val="35000"/>
                </a:schemeClr>
              </a:buClr>
              <a:buSzPct val="110000"/>
              <a:defRPr sz="2000" baseline="0">
                <a:solidFill>
                  <a:schemeClr val="tx1">
                    <a:lumMod val="65000"/>
                    <a:lumOff val="35000"/>
                  </a:schemeClr>
                </a:solidFill>
              </a:defRPr>
            </a:lvl1pPr>
            <a:lvl2pPr>
              <a:spcBef>
                <a:spcPts val="600"/>
              </a:spcBef>
              <a:spcAft>
                <a:spcPts val="600"/>
              </a:spcAft>
              <a:buClr>
                <a:schemeClr val="tx1">
                  <a:lumMod val="65000"/>
                  <a:lumOff val="35000"/>
                </a:schemeClr>
              </a:buClr>
              <a:buSzPct val="100000"/>
              <a:defRPr sz="1800" baseline="0">
                <a:solidFill>
                  <a:schemeClr val="tx1">
                    <a:lumMod val="65000"/>
                    <a:lumOff val="35000"/>
                  </a:schemeClr>
                </a:solidFill>
              </a:defRPr>
            </a:lvl2pPr>
            <a:lvl3pPr>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defRPr>
            </a:lvl3pPr>
            <a:lvl4pPr>
              <a:spcBef>
                <a:spcPts val="600"/>
              </a:spcBef>
              <a:spcAft>
                <a:spcPts val="600"/>
              </a:spcAft>
              <a:defRPr sz="1400" baseline="0">
                <a:solidFill>
                  <a:schemeClr val="tx1">
                    <a:lumMod val="50000"/>
                    <a:lumOff val="50000"/>
                  </a:schemeClr>
                </a:solidFill>
              </a:defRPr>
            </a:lvl4pPr>
            <a:lvl5pPr>
              <a:spcBef>
                <a:spcPts val="600"/>
              </a:spcBef>
              <a:spcAft>
                <a:spcPts val="600"/>
              </a:spcAft>
              <a:defRPr sz="1200" baseline="0">
                <a:solidFill>
                  <a:schemeClr val="tx1">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18602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5E9A8D3-2D28-474C-81B9-14B02B473911}" type="slidenum">
              <a:rPr lang="en-US" smtClean="0"/>
              <a:t>‹#›</a:t>
            </a:fld>
            <a:endParaRPr lang="en-US" dirty="0"/>
          </a:p>
        </p:txBody>
      </p:sp>
    </p:spTree>
    <p:extLst>
      <p:ext uri="{BB962C8B-B14F-4D97-AF65-F5344CB8AC3E}">
        <p14:creationId xmlns:p14="http://schemas.microsoft.com/office/powerpoint/2010/main" val="288591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33"/>
            <a:ext cx="10363200" cy="1470025"/>
          </a:xfrm>
          <a:prstGeom prst="rect">
            <a:avLst/>
          </a:prstGeom>
        </p:spPr>
        <p:txBody>
          <a:bodyPr/>
          <a:lstStyle>
            <a:lvl1pPr>
              <a:defRPr>
                <a:latin typeface="+mn-lt"/>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latin typeface="+mn-lt"/>
              </a:defRPr>
            </a:lvl1pPr>
            <a:lvl2pPr marL="478935" indent="0" algn="ctr">
              <a:buNone/>
              <a:defRPr>
                <a:solidFill>
                  <a:schemeClr val="tx1">
                    <a:tint val="75000"/>
                  </a:schemeClr>
                </a:solidFill>
              </a:defRPr>
            </a:lvl2pPr>
            <a:lvl3pPr marL="957870" indent="0" algn="ctr">
              <a:buNone/>
              <a:defRPr>
                <a:solidFill>
                  <a:schemeClr val="tx1">
                    <a:tint val="75000"/>
                  </a:schemeClr>
                </a:solidFill>
              </a:defRPr>
            </a:lvl3pPr>
            <a:lvl4pPr marL="1436805" indent="0" algn="ctr">
              <a:buNone/>
              <a:defRPr>
                <a:solidFill>
                  <a:schemeClr val="tx1">
                    <a:tint val="75000"/>
                  </a:schemeClr>
                </a:solidFill>
              </a:defRPr>
            </a:lvl4pPr>
            <a:lvl5pPr marL="1915740" indent="0" algn="ctr">
              <a:buNone/>
              <a:defRPr>
                <a:solidFill>
                  <a:schemeClr val="tx1">
                    <a:tint val="75000"/>
                  </a:schemeClr>
                </a:solidFill>
              </a:defRPr>
            </a:lvl5pPr>
            <a:lvl6pPr marL="2394675" indent="0" algn="ctr">
              <a:buNone/>
              <a:defRPr>
                <a:solidFill>
                  <a:schemeClr val="tx1">
                    <a:tint val="75000"/>
                  </a:schemeClr>
                </a:solidFill>
              </a:defRPr>
            </a:lvl6pPr>
            <a:lvl7pPr marL="2873610" indent="0" algn="ctr">
              <a:buNone/>
              <a:defRPr>
                <a:solidFill>
                  <a:schemeClr val="tx1">
                    <a:tint val="75000"/>
                  </a:schemeClr>
                </a:solidFill>
              </a:defRPr>
            </a:lvl7pPr>
            <a:lvl8pPr marL="3352545" indent="0" algn="ctr">
              <a:buNone/>
              <a:defRPr>
                <a:solidFill>
                  <a:schemeClr val="tx1">
                    <a:tint val="75000"/>
                  </a:schemeClr>
                </a:solidFill>
              </a:defRPr>
            </a:lvl8pPr>
            <a:lvl9pPr marL="3831480" indent="0" algn="ctr">
              <a:buNone/>
              <a:defRPr>
                <a:solidFill>
                  <a:schemeClr val="tx1">
                    <a:tint val="75000"/>
                  </a:schemeClr>
                </a:solidFill>
              </a:defRPr>
            </a:lvl9pPr>
          </a:lstStyle>
          <a:p>
            <a:r>
              <a:rPr lang="en-US"/>
              <a:t>Click to edit Master subtitle style</a:t>
            </a:r>
          </a:p>
        </p:txBody>
      </p:sp>
      <p:sp>
        <p:nvSpPr>
          <p:cNvPr id="5" name="Slide Number Placeholder 5"/>
          <p:cNvSpPr>
            <a:spLocks noGrp="1"/>
          </p:cNvSpPr>
          <p:nvPr>
            <p:ph type="sldNum" sz="quarter" idx="11"/>
          </p:nvPr>
        </p:nvSpPr>
        <p:spPr>
          <a:xfrm>
            <a:off x="10691284" y="6630988"/>
            <a:ext cx="1157816" cy="227012"/>
          </a:xfrm>
          <a:prstGeom prst="rect">
            <a:avLst/>
          </a:prstGeom>
        </p:spPr>
        <p:txBody>
          <a:bodyPr/>
          <a:lstStyle>
            <a:lvl1pPr>
              <a:defRPr/>
            </a:lvl1pPr>
          </a:lstStyle>
          <a:p>
            <a:fld id="{03D7AF1A-147A-EC4E-8D5B-683C9D4CC825}" type="slidenum">
              <a:rPr lang="en-US" altLang="en-US"/>
              <a:pPr/>
              <a:t>‹#›</a:t>
            </a:fld>
            <a:endParaRPr lang="en-US" altLang="en-US"/>
          </a:p>
        </p:txBody>
      </p:sp>
    </p:spTree>
    <p:extLst>
      <p:ext uri="{BB962C8B-B14F-4D97-AF65-F5344CB8AC3E}">
        <p14:creationId xmlns:p14="http://schemas.microsoft.com/office/powerpoint/2010/main" val="2407524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3" name="Slide Number Placeholder 5"/>
          <p:cNvSpPr>
            <a:spLocks noGrp="1"/>
          </p:cNvSpPr>
          <p:nvPr>
            <p:ph type="sldNum" sz="quarter" idx="11"/>
          </p:nvPr>
        </p:nvSpPr>
        <p:spPr/>
        <p:txBody>
          <a:bodyPr/>
          <a:lstStyle>
            <a:lvl1pPr>
              <a:defRPr/>
            </a:lvl1pPr>
          </a:lstStyle>
          <a:p>
            <a:fld id="{EF8F64E1-8DCB-A44D-B480-8EAB705BC498}" type="slidenum">
              <a:rPr lang="en-US" altLang="en-US"/>
              <a:pPr/>
              <a:t>‹#›</a:t>
            </a:fld>
            <a:endParaRPr lang="en-US" altLang="en-US" dirty="0"/>
          </a:p>
        </p:txBody>
      </p:sp>
    </p:spTree>
    <p:extLst>
      <p:ext uri="{BB962C8B-B14F-4D97-AF65-F5344CB8AC3E}">
        <p14:creationId xmlns:p14="http://schemas.microsoft.com/office/powerpoint/2010/main" val="2702505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6629398"/>
            <a:ext cx="12192000" cy="2391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335" tIns="50168" rIns="100335" bIns="50168" anchor="ctr"/>
          <a:lstStyle/>
          <a:p>
            <a:pPr algn="ctr" eaLnBrk="1" hangingPunct="1">
              <a:defRPr/>
            </a:pPr>
            <a:endParaRPr lang="en-US" sz="2600" i="1" dirty="0">
              <a:solidFill>
                <a:schemeClr val="accent2">
                  <a:lumMod val="20000"/>
                  <a:lumOff val="80000"/>
                </a:schemeClr>
              </a:solidFill>
            </a:endParaRPr>
          </a:p>
        </p:txBody>
      </p:sp>
      <p:sp>
        <p:nvSpPr>
          <p:cNvPr id="9" name="fc" descr="ll PROTECTED 関係者外秘"/>
          <p:cNvSpPr txBox="1"/>
          <p:nvPr userDrawn="1"/>
        </p:nvSpPr>
        <p:spPr>
          <a:xfrm>
            <a:off x="0" y="6642100"/>
            <a:ext cx="12192000" cy="215444"/>
          </a:xfrm>
          <a:prstGeom prst="rect">
            <a:avLst/>
          </a:prstGeom>
          <a:solidFill>
            <a:schemeClr val="bg1">
              <a:lumMod val="85000"/>
            </a:schemeClr>
          </a:solidFill>
        </p:spPr>
        <p:txBody>
          <a:bodyPr vert="horz" wrap="square" rtlCol="0">
            <a:spAutoFit/>
          </a:bodyPr>
          <a:lstStyle/>
          <a:p>
            <a:pPr algn="ctr">
              <a:spcAft>
                <a:spcPts val="1200"/>
              </a:spcAft>
            </a:pPr>
            <a:r>
              <a:rPr lang="en-US" sz="800" b="0" i="1" u="none" spc="0" baseline="0" dirty="0">
                <a:solidFill>
                  <a:schemeClr val="tx1">
                    <a:lumMod val="50000"/>
                    <a:lumOff val="50000"/>
                  </a:schemeClr>
                </a:solidFill>
                <a:latin typeface="+mj-lt"/>
              </a:rPr>
              <a:t>Confidential to Steerwise and Toyota Motor Credit Corporation</a:t>
            </a:r>
          </a:p>
        </p:txBody>
      </p:sp>
      <p:sp>
        <p:nvSpPr>
          <p:cNvPr id="10" name="Slide Number Placeholder 5"/>
          <p:cNvSpPr>
            <a:spLocks noGrp="1"/>
          </p:cNvSpPr>
          <p:nvPr>
            <p:ph type="sldNum" sz="quarter" idx="4"/>
          </p:nvPr>
        </p:nvSpPr>
        <p:spPr>
          <a:xfrm>
            <a:off x="11430000" y="6653451"/>
            <a:ext cx="571500" cy="204549"/>
          </a:xfrm>
          <a:prstGeom prst="rect">
            <a:avLst/>
          </a:prstGeom>
        </p:spPr>
        <p:txBody>
          <a:bodyPr lIns="91440" tIns="91440" rIns="91440" bIns="91440" anchor="ctr" anchorCtr="0"/>
          <a:lstStyle>
            <a:lvl1pPr algn="ctr">
              <a:defRPr sz="900" b="0" i="1">
                <a:solidFill>
                  <a:schemeClr val="tx1">
                    <a:lumMod val="50000"/>
                    <a:lumOff val="50000"/>
                  </a:schemeClr>
                </a:solidFill>
                <a:latin typeface="+mj-lt"/>
              </a:defRPr>
            </a:lvl1pPr>
          </a:lstStyle>
          <a:p>
            <a:fld id="{EF8F64E1-8DCB-A44D-B480-8EAB705BC498}" type="slidenum">
              <a:rPr lang="en-US" altLang="en-US" smtClean="0"/>
              <a:pPr/>
              <a:t>‹#›</a:t>
            </a:fld>
            <a:endParaRPr lang="en-US" altLang="en-US" dirty="0"/>
          </a:p>
        </p:txBody>
      </p:sp>
      <p:pic>
        <p:nvPicPr>
          <p:cNvPr id="3" name="Picture 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24964" y="6641644"/>
            <a:ext cx="590909" cy="193893"/>
          </a:xfrm>
          <a:prstGeom prst="rect">
            <a:avLst/>
          </a:prstGeom>
          <a:effectLst>
            <a:outerShdw blurRad="254000" sx="160000" sy="160000" algn="ctr" rotWithShape="0">
              <a:schemeClr val="bg1"/>
            </a:outerShdw>
          </a:effectLst>
        </p:spPr>
      </p:pic>
    </p:spTree>
  </p:cSld>
  <p:clrMap bg1="lt1" tx1="dk1" bg2="lt2" tx2="dk2" accent1="accent1" accent2="accent2" accent3="accent3" accent4="accent4" accent5="accent5" accent6="accent6" hlink="hlink" folHlink="folHlink"/>
  <p:sldLayoutIdLst>
    <p:sldLayoutId id="2147484626" r:id="rId1"/>
    <p:sldLayoutId id="2147484628" r:id="rId2"/>
    <p:sldLayoutId id="2147484611" r:id="rId3"/>
    <p:sldLayoutId id="2147484627" r:id="rId4"/>
    <p:sldLayoutId id="2147484629" r:id="rId5"/>
    <p:sldLayoutId id="2147484630" r:id="rId6"/>
  </p:sldLayoutIdLst>
  <p:hf hdr="0" dt="0"/>
  <p:txStyles>
    <p:titleStyle>
      <a:lvl1pPr algn="l" rtl="0" eaLnBrk="0" fontAlgn="base" hangingPunct="0">
        <a:spcBef>
          <a:spcPct val="0"/>
        </a:spcBef>
        <a:spcAft>
          <a:spcPct val="0"/>
        </a:spcAft>
        <a:defRPr lang="en-US" sz="3100" b="1" kern="1200" dirty="0">
          <a:solidFill>
            <a:srgbClr val="404040"/>
          </a:solidFill>
          <a:latin typeface="+mn-lt"/>
          <a:ea typeface="+mj-ea"/>
          <a:cs typeface="+mj-cs"/>
        </a:defRPr>
      </a:lvl1pPr>
      <a:lvl2pPr algn="l" rtl="0" eaLnBrk="0" fontAlgn="base" hangingPunct="0">
        <a:spcBef>
          <a:spcPct val="0"/>
        </a:spcBef>
        <a:spcAft>
          <a:spcPct val="0"/>
        </a:spcAft>
        <a:defRPr sz="3100" b="1">
          <a:solidFill>
            <a:srgbClr val="404040"/>
          </a:solidFill>
          <a:latin typeface="Garamond" pitchFamily="18" charset="0"/>
        </a:defRPr>
      </a:lvl2pPr>
      <a:lvl3pPr algn="l" rtl="0" eaLnBrk="0" fontAlgn="base" hangingPunct="0">
        <a:spcBef>
          <a:spcPct val="0"/>
        </a:spcBef>
        <a:spcAft>
          <a:spcPct val="0"/>
        </a:spcAft>
        <a:defRPr sz="3100" b="1">
          <a:solidFill>
            <a:srgbClr val="404040"/>
          </a:solidFill>
          <a:latin typeface="Garamond" pitchFamily="18" charset="0"/>
        </a:defRPr>
      </a:lvl3pPr>
      <a:lvl4pPr algn="l" rtl="0" eaLnBrk="0" fontAlgn="base" hangingPunct="0">
        <a:spcBef>
          <a:spcPct val="0"/>
        </a:spcBef>
        <a:spcAft>
          <a:spcPct val="0"/>
        </a:spcAft>
        <a:defRPr sz="3100" b="1">
          <a:solidFill>
            <a:srgbClr val="404040"/>
          </a:solidFill>
          <a:latin typeface="Garamond" pitchFamily="18" charset="0"/>
        </a:defRPr>
      </a:lvl4pPr>
      <a:lvl5pPr algn="l" rtl="0" eaLnBrk="0" fontAlgn="base" hangingPunct="0">
        <a:spcBef>
          <a:spcPct val="0"/>
        </a:spcBef>
        <a:spcAft>
          <a:spcPct val="0"/>
        </a:spcAft>
        <a:defRPr sz="3100" b="1">
          <a:solidFill>
            <a:srgbClr val="404040"/>
          </a:solidFill>
          <a:latin typeface="Garamond" pitchFamily="18" charset="0"/>
        </a:defRPr>
      </a:lvl5pPr>
      <a:lvl6pPr marL="478935" algn="l" rtl="0" fontAlgn="base">
        <a:spcBef>
          <a:spcPct val="0"/>
        </a:spcBef>
        <a:spcAft>
          <a:spcPct val="0"/>
        </a:spcAft>
        <a:defRPr sz="2900" b="1">
          <a:solidFill>
            <a:schemeClr val="bg1"/>
          </a:solidFill>
          <a:latin typeface="Arial Rounded MT Bold" pitchFamily="34" charset="0"/>
        </a:defRPr>
      </a:lvl6pPr>
      <a:lvl7pPr marL="957870" algn="l" rtl="0" fontAlgn="base">
        <a:spcBef>
          <a:spcPct val="0"/>
        </a:spcBef>
        <a:spcAft>
          <a:spcPct val="0"/>
        </a:spcAft>
        <a:defRPr sz="2900" b="1">
          <a:solidFill>
            <a:schemeClr val="bg1"/>
          </a:solidFill>
          <a:latin typeface="Arial Rounded MT Bold" pitchFamily="34" charset="0"/>
        </a:defRPr>
      </a:lvl7pPr>
      <a:lvl8pPr marL="1436805" algn="l" rtl="0" fontAlgn="base">
        <a:spcBef>
          <a:spcPct val="0"/>
        </a:spcBef>
        <a:spcAft>
          <a:spcPct val="0"/>
        </a:spcAft>
        <a:defRPr sz="2900" b="1">
          <a:solidFill>
            <a:schemeClr val="bg1"/>
          </a:solidFill>
          <a:latin typeface="Arial Rounded MT Bold" pitchFamily="34" charset="0"/>
        </a:defRPr>
      </a:lvl8pPr>
      <a:lvl9pPr marL="1915740" algn="l" rtl="0" fontAlgn="base">
        <a:spcBef>
          <a:spcPct val="0"/>
        </a:spcBef>
        <a:spcAft>
          <a:spcPct val="0"/>
        </a:spcAft>
        <a:defRPr sz="2900" b="1">
          <a:solidFill>
            <a:schemeClr val="bg1"/>
          </a:solidFill>
          <a:latin typeface="Arial Rounded MT Bold" pitchFamily="34" charset="0"/>
        </a:defRPr>
      </a:lvl9pPr>
    </p:titleStyle>
    <p:bodyStyle>
      <a:lvl1pPr marL="357188" indent="-358775" algn="l" rtl="0" eaLnBrk="0" fontAlgn="base" hangingPunct="0">
        <a:spcBef>
          <a:spcPct val="20000"/>
        </a:spcBef>
        <a:spcAft>
          <a:spcPct val="0"/>
        </a:spcAft>
        <a:buFont typeface="Arial" charset="0"/>
        <a:buChar char="•"/>
        <a:defRPr sz="3400" kern="1200">
          <a:solidFill>
            <a:schemeClr val="tx1"/>
          </a:solidFill>
          <a:latin typeface="+mn-lt"/>
          <a:ea typeface="+mn-ea"/>
          <a:cs typeface="+mn-cs"/>
        </a:defRPr>
      </a:lvl1pPr>
      <a:lvl2pPr marL="776288" indent="-298450" algn="l" rtl="0" eaLnBrk="0" fontAlgn="base" hangingPunct="0">
        <a:spcBef>
          <a:spcPct val="20000"/>
        </a:spcBef>
        <a:spcAft>
          <a:spcPct val="0"/>
        </a:spcAft>
        <a:buFont typeface="Wingdings" charset="2"/>
        <a:buChar char="Ø"/>
        <a:defRPr sz="2900" kern="1200">
          <a:solidFill>
            <a:schemeClr val="tx1"/>
          </a:solidFill>
          <a:latin typeface="+mn-lt"/>
          <a:ea typeface="+mn-ea"/>
          <a:cs typeface="+mn-cs"/>
        </a:defRPr>
      </a:lvl2pPr>
      <a:lvl3pPr marL="1195388" indent="-238125" algn="l" rtl="0" eaLnBrk="0" fontAlgn="base" hangingPunct="0">
        <a:spcBef>
          <a:spcPct val="20000"/>
        </a:spcBef>
        <a:spcAft>
          <a:spcPct val="0"/>
        </a:spcAft>
        <a:buFont typeface="Arial" charset="0"/>
        <a:buChar char="•"/>
        <a:defRPr sz="2500" kern="1200">
          <a:solidFill>
            <a:schemeClr val="tx1"/>
          </a:solidFill>
          <a:latin typeface="+mn-lt"/>
          <a:ea typeface="+mn-ea"/>
          <a:cs typeface="+mn-cs"/>
        </a:defRPr>
      </a:lvl3pPr>
      <a:lvl4pPr marL="1673225" indent="-238125" algn="l" rtl="0" eaLnBrk="0" fontAlgn="base" hangingPunct="0">
        <a:spcBef>
          <a:spcPct val="20000"/>
        </a:spcBef>
        <a:spcAft>
          <a:spcPct val="0"/>
        </a:spcAft>
        <a:buFont typeface="Wingdings" charset="2"/>
        <a:buChar char="Ø"/>
        <a:defRPr sz="2100" kern="1200">
          <a:solidFill>
            <a:schemeClr val="tx1"/>
          </a:solidFill>
          <a:latin typeface="+mn-lt"/>
          <a:ea typeface="+mn-ea"/>
          <a:cs typeface="+mn-cs"/>
        </a:defRPr>
      </a:lvl4pPr>
      <a:lvl5pPr marL="2152650" indent="-238125" algn="l" rtl="0" eaLnBrk="0" fontAlgn="base" hangingPunct="0">
        <a:spcBef>
          <a:spcPct val="20000"/>
        </a:spcBef>
        <a:spcAft>
          <a:spcPct val="0"/>
        </a:spcAft>
        <a:buFont typeface="Arial" charset="0"/>
        <a:buChar char="•"/>
        <a:defRPr sz="2100" kern="1200">
          <a:solidFill>
            <a:schemeClr val="tx1"/>
          </a:solidFill>
          <a:latin typeface="+mn-lt"/>
          <a:ea typeface="+mn-ea"/>
          <a:cs typeface="+mn-cs"/>
        </a:defRPr>
      </a:lvl5pPr>
      <a:lvl6pPr marL="2634143"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077"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012"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0948"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9pPr>
    </p:bodyStyle>
    <p:otherStyle>
      <a:defPPr>
        <a:defRPr lang="en-US"/>
      </a:defPPr>
      <a:lvl1pPr marL="0" algn="l" defTabSz="957870" rtl="0" eaLnBrk="1" latinLnBrk="0" hangingPunct="1">
        <a:defRPr sz="1900" kern="1200">
          <a:solidFill>
            <a:schemeClr val="tx1"/>
          </a:solidFill>
          <a:latin typeface="+mn-lt"/>
          <a:ea typeface="+mn-ea"/>
          <a:cs typeface="+mn-cs"/>
        </a:defRPr>
      </a:lvl1pPr>
      <a:lvl2pPr marL="478935" algn="l" defTabSz="957870" rtl="0" eaLnBrk="1" latinLnBrk="0" hangingPunct="1">
        <a:defRPr sz="1900" kern="1200">
          <a:solidFill>
            <a:schemeClr val="tx1"/>
          </a:solidFill>
          <a:latin typeface="+mn-lt"/>
          <a:ea typeface="+mn-ea"/>
          <a:cs typeface="+mn-cs"/>
        </a:defRPr>
      </a:lvl2pPr>
      <a:lvl3pPr marL="957870" algn="l" defTabSz="957870" rtl="0" eaLnBrk="1" latinLnBrk="0" hangingPunct="1">
        <a:defRPr sz="1900" kern="1200">
          <a:solidFill>
            <a:schemeClr val="tx1"/>
          </a:solidFill>
          <a:latin typeface="+mn-lt"/>
          <a:ea typeface="+mn-ea"/>
          <a:cs typeface="+mn-cs"/>
        </a:defRPr>
      </a:lvl3pPr>
      <a:lvl4pPr marL="1436805" algn="l" defTabSz="957870" rtl="0" eaLnBrk="1" latinLnBrk="0" hangingPunct="1">
        <a:defRPr sz="1900" kern="1200">
          <a:solidFill>
            <a:schemeClr val="tx1"/>
          </a:solidFill>
          <a:latin typeface="+mn-lt"/>
          <a:ea typeface="+mn-ea"/>
          <a:cs typeface="+mn-cs"/>
        </a:defRPr>
      </a:lvl4pPr>
      <a:lvl5pPr marL="1915740" algn="l" defTabSz="957870" rtl="0" eaLnBrk="1" latinLnBrk="0" hangingPunct="1">
        <a:defRPr sz="1900" kern="1200">
          <a:solidFill>
            <a:schemeClr val="tx1"/>
          </a:solidFill>
          <a:latin typeface="+mn-lt"/>
          <a:ea typeface="+mn-ea"/>
          <a:cs typeface="+mn-cs"/>
        </a:defRPr>
      </a:lvl5pPr>
      <a:lvl6pPr marL="2394675" algn="l" defTabSz="957870" rtl="0" eaLnBrk="1" latinLnBrk="0" hangingPunct="1">
        <a:defRPr sz="1900" kern="1200">
          <a:solidFill>
            <a:schemeClr val="tx1"/>
          </a:solidFill>
          <a:latin typeface="+mn-lt"/>
          <a:ea typeface="+mn-ea"/>
          <a:cs typeface="+mn-cs"/>
        </a:defRPr>
      </a:lvl6pPr>
      <a:lvl7pPr marL="2873610" algn="l" defTabSz="957870" rtl="0" eaLnBrk="1" latinLnBrk="0" hangingPunct="1">
        <a:defRPr sz="1900" kern="1200">
          <a:solidFill>
            <a:schemeClr val="tx1"/>
          </a:solidFill>
          <a:latin typeface="+mn-lt"/>
          <a:ea typeface="+mn-ea"/>
          <a:cs typeface="+mn-cs"/>
        </a:defRPr>
      </a:lvl7pPr>
      <a:lvl8pPr marL="3352545" algn="l" defTabSz="957870" rtl="0" eaLnBrk="1" latinLnBrk="0" hangingPunct="1">
        <a:defRPr sz="1900" kern="1200">
          <a:solidFill>
            <a:schemeClr val="tx1"/>
          </a:solidFill>
          <a:latin typeface="+mn-lt"/>
          <a:ea typeface="+mn-ea"/>
          <a:cs typeface="+mn-cs"/>
        </a:defRPr>
      </a:lvl8pPr>
      <a:lvl9pPr marL="3831480" algn="l" defTabSz="95787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9"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589" y="0"/>
            <a:ext cx="12188825" cy="6858000"/>
          </a:xfrm>
          <a:prstGeom prst="rect">
            <a:avLst/>
          </a:prstGeom>
          <a:gradFill>
            <a:gsLst>
              <a:gs pos="0">
                <a:schemeClr val="tx1">
                  <a:alpha val="0"/>
                </a:schemeClr>
              </a:gs>
              <a:gs pos="40000">
                <a:schemeClr val="tx1">
                  <a:alpha val="55000"/>
                </a:schemeClr>
              </a:gs>
              <a:gs pos="80000">
                <a:schemeClr val="tx1">
                  <a:alpha val="50000"/>
                </a:schemeClr>
              </a:gs>
              <a:gs pos="100000">
                <a:schemeClr val="tx1">
                  <a:alpha val="0"/>
                </a:schemeClr>
              </a:gs>
            </a:gsLst>
            <a:lin ang="5400000" scaled="1"/>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pic>
        <p:nvPicPr>
          <p:cNvPr id="7175" name="Picture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76357" y="100017"/>
            <a:ext cx="1499796"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p:cNvSpPr/>
          <p:nvPr/>
        </p:nvSpPr>
        <p:spPr>
          <a:xfrm>
            <a:off x="1144291" y="4724400"/>
            <a:ext cx="2133044" cy="1524000"/>
          </a:xfrm>
          <a:prstGeom prst="roundRect">
            <a:avLst/>
          </a:prstGeom>
          <a:solidFill>
            <a:schemeClr val="tx1">
              <a:alpha val="70000"/>
            </a:schemeClr>
          </a:solidFill>
          <a:ln w="15875">
            <a:solidFill>
              <a:schemeClr val="bg1"/>
            </a:solidFill>
          </a:ln>
          <a:effectLst>
            <a:outerShdw blurRad="254000" sx="105000" sy="105000" algn="ctr" rotWithShape="0">
              <a:schemeClr val="bg1">
                <a:alpha val="40000"/>
              </a:schemeClr>
            </a:outerShdw>
          </a:effectLst>
        </p:spPr>
        <p:style>
          <a:lnRef idx="3">
            <a:schemeClr val="lt1"/>
          </a:lnRef>
          <a:fillRef idx="1">
            <a:schemeClr val="accent6"/>
          </a:fillRef>
          <a:effectRef idx="1">
            <a:schemeClr val="accent6"/>
          </a:effectRef>
          <a:fontRef idx="minor">
            <a:schemeClr val="lt1"/>
          </a:fontRef>
        </p:style>
        <p:txBody>
          <a:bodyPr anchor="ctr"/>
          <a:lstStyle/>
          <a:p>
            <a:pPr marL="0" lvl="1" indent="0" algn="ctr">
              <a:spcBef>
                <a:spcPts val="0"/>
              </a:spcBef>
              <a:spcAft>
                <a:spcPts val="1200"/>
              </a:spcAft>
              <a:defRPr/>
            </a:pPr>
            <a:r>
              <a:rPr lang="en-US" b="1" dirty="0">
                <a:solidFill>
                  <a:srgbClr val="00B0F0"/>
                </a:solidFill>
              </a:rPr>
              <a:t>Innovate</a:t>
            </a:r>
          </a:p>
          <a:p>
            <a:pPr marL="0" lvl="1" indent="0" algn="ctr">
              <a:spcBef>
                <a:spcPts val="0"/>
              </a:spcBef>
              <a:spcAft>
                <a:spcPts val="0"/>
              </a:spcAft>
              <a:defRPr/>
            </a:pPr>
            <a:r>
              <a:rPr lang="en-US" sz="1400" dirty="0">
                <a:solidFill>
                  <a:schemeClr val="bg1"/>
                </a:solidFill>
              </a:rPr>
              <a:t>value-focused </a:t>
            </a:r>
          </a:p>
          <a:p>
            <a:pPr marL="0" lvl="1" indent="0" algn="ctr">
              <a:spcBef>
                <a:spcPts val="0"/>
              </a:spcBef>
              <a:spcAft>
                <a:spcPts val="1200"/>
              </a:spcAft>
              <a:defRPr/>
            </a:pPr>
            <a:r>
              <a:rPr lang="en-US" sz="1400" dirty="0">
                <a:solidFill>
                  <a:schemeClr val="bg1"/>
                </a:solidFill>
              </a:rPr>
              <a:t>digital &amp; data solutions</a:t>
            </a:r>
          </a:p>
          <a:p>
            <a:pPr marL="0" lvl="1" indent="0" algn="ctr">
              <a:spcBef>
                <a:spcPts val="0"/>
              </a:spcBef>
              <a:spcAft>
                <a:spcPts val="1200"/>
              </a:spcAft>
              <a:defRPr/>
            </a:pPr>
            <a:r>
              <a:rPr lang="en-US" sz="1600" b="1" dirty="0">
                <a:solidFill>
                  <a:schemeClr val="bg1"/>
                </a:solidFill>
              </a:rPr>
              <a:t>At Speed.</a:t>
            </a:r>
          </a:p>
        </p:txBody>
      </p:sp>
      <p:sp>
        <p:nvSpPr>
          <p:cNvPr id="9" name="Rounded Rectangle 8"/>
          <p:cNvSpPr/>
          <p:nvPr/>
        </p:nvSpPr>
        <p:spPr>
          <a:xfrm>
            <a:off x="5027892" y="4724400"/>
            <a:ext cx="2133044" cy="1524000"/>
          </a:xfrm>
          <a:prstGeom prst="roundRect">
            <a:avLst/>
          </a:prstGeom>
          <a:solidFill>
            <a:schemeClr val="tx1">
              <a:alpha val="70000"/>
            </a:schemeClr>
          </a:solidFill>
          <a:ln w="15875">
            <a:solidFill>
              <a:schemeClr val="bg1"/>
            </a:solidFill>
          </a:ln>
          <a:effectLst>
            <a:outerShdw blurRad="254000" sx="105000" sy="105000" algn="ctr" rotWithShape="0">
              <a:schemeClr val="bg1">
                <a:alpha val="40000"/>
              </a:schemeClr>
            </a:outerShdw>
          </a:effectLst>
        </p:spPr>
        <p:style>
          <a:lnRef idx="3">
            <a:schemeClr val="lt1"/>
          </a:lnRef>
          <a:fillRef idx="1">
            <a:schemeClr val="accent6"/>
          </a:fillRef>
          <a:effectRef idx="1">
            <a:schemeClr val="accent6"/>
          </a:effectRef>
          <a:fontRef idx="minor">
            <a:schemeClr val="lt1"/>
          </a:fontRef>
        </p:style>
        <p:txBody>
          <a:bodyPr anchor="ctr"/>
          <a:lstStyle/>
          <a:p>
            <a:pPr marL="0" lvl="1" indent="0" algn="ctr">
              <a:spcBef>
                <a:spcPts val="0"/>
              </a:spcBef>
              <a:spcAft>
                <a:spcPts val="1200"/>
              </a:spcAft>
              <a:buClr>
                <a:srgbClr val="7030A0"/>
              </a:buClr>
              <a:buSzPct val="100000"/>
              <a:defRPr/>
            </a:pPr>
            <a:r>
              <a:rPr lang="en-US" b="1" dirty="0">
                <a:solidFill>
                  <a:srgbClr val="B64BFF"/>
                </a:solidFill>
              </a:rPr>
              <a:t>Harmonize</a:t>
            </a:r>
          </a:p>
          <a:p>
            <a:pPr marL="0" lvl="1" indent="0" algn="ctr">
              <a:spcBef>
                <a:spcPts val="0"/>
              </a:spcBef>
              <a:spcAft>
                <a:spcPts val="1200"/>
              </a:spcAft>
              <a:buClr>
                <a:srgbClr val="7030A0"/>
              </a:buClr>
              <a:buSzPct val="100000"/>
              <a:defRPr/>
            </a:pPr>
            <a:r>
              <a:rPr lang="en-US" sz="1400" dirty="0">
                <a:solidFill>
                  <a:schemeClr val="bg1"/>
                </a:solidFill>
              </a:rPr>
              <a:t>alignment-focused organizational functions</a:t>
            </a:r>
          </a:p>
          <a:p>
            <a:pPr marL="0" lvl="1" indent="0" algn="ctr">
              <a:spcBef>
                <a:spcPts val="0"/>
              </a:spcBef>
              <a:spcAft>
                <a:spcPts val="1200"/>
              </a:spcAft>
              <a:buClr>
                <a:srgbClr val="7030A0"/>
              </a:buClr>
              <a:buSzPct val="100000"/>
              <a:defRPr/>
            </a:pPr>
            <a:r>
              <a:rPr lang="en-US" sz="1600" b="1" dirty="0">
                <a:solidFill>
                  <a:schemeClr val="bg1"/>
                </a:solidFill>
              </a:rPr>
              <a:t>At Scale.</a:t>
            </a:r>
          </a:p>
        </p:txBody>
      </p:sp>
      <p:sp>
        <p:nvSpPr>
          <p:cNvPr id="10" name="Rounded Rectangle 9"/>
          <p:cNvSpPr/>
          <p:nvPr/>
        </p:nvSpPr>
        <p:spPr>
          <a:xfrm>
            <a:off x="8913080" y="4724400"/>
            <a:ext cx="2133044" cy="1524000"/>
          </a:xfrm>
          <a:prstGeom prst="roundRect">
            <a:avLst/>
          </a:prstGeom>
          <a:solidFill>
            <a:schemeClr val="tx1">
              <a:alpha val="70000"/>
            </a:schemeClr>
          </a:solidFill>
          <a:ln w="15875">
            <a:solidFill>
              <a:schemeClr val="bg1"/>
            </a:solidFill>
          </a:ln>
          <a:effectLst>
            <a:outerShdw blurRad="254000" sx="105000" sy="105000" algn="ctr" rotWithShape="0">
              <a:schemeClr val="bg1">
                <a:alpha val="40000"/>
              </a:schemeClr>
            </a:outerShdw>
          </a:effectLst>
        </p:spPr>
        <p:style>
          <a:lnRef idx="3">
            <a:schemeClr val="lt1"/>
          </a:lnRef>
          <a:fillRef idx="1">
            <a:schemeClr val="accent2"/>
          </a:fillRef>
          <a:effectRef idx="1">
            <a:schemeClr val="accent2"/>
          </a:effectRef>
          <a:fontRef idx="minor">
            <a:schemeClr val="lt1"/>
          </a:fontRef>
        </p:style>
        <p:txBody>
          <a:bodyPr anchor="ctr"/>
          <a:lstStyle/>
          <a:p>
            <a:pPr marL="0" lvl="1" indent="0" algn="ctr">
              <a:spcBef>
                <a:spcPts val="0"/>
              </a:spcBef>
              <a:spcAft>
                <a:spcPts val="1200"/>
              </a:spcAft>
              <a:buClr>
                <a:srgbClr val="808000"/>
              </a:buClr>
              <a:buSzPct val="100000"/>
              <a:defRPr/>
            </a:pPr>
            <a:r>
              <a:rPr lang="en-US" b="1" dirty="0">
                <a:solidFill>
                  <a:srgbClr val="92D050"/>
                </a:solidFill>
              </a:rPr>
              <a:t>Execute</a:t>
            </a:r>
          </a:p>
          <a:p>
            <a:pPr marL="0" lvl="1" indent="0" algn="ctr">
              <a:spcBef>
                <a:spcPts val="0"/>
              </a:spcBef>
              <a:spcAft>
                <a:spcPts val="1200"/>
              </a:spcAft>
              <a:buClr>
                <a:srgbClr val="808000"/>
              </a:buClr>
              <a:buSzPct val="100000"/>
              <a:defRPr/>
            </a:pPr>
            <a:r>
              <a:rPr lang="en-US" sz="1400" dirty="0">
                <a:solidFill>
                  <a:schemeClr val="bg1"/>
                </a:solidFill>
              </a:rPr>
              <a:t>customer-focused experiential services</a:t>
            </a:r>
            <a:endParaRPr lang="en-US" sz="1400" b="1" dirty="0">
              <a:solidFill>
                <a:schemeClr val="bg1"/>
              </a:solidFill>
            </a:endParaRPr>
          </a:p>
          <a:p>
            <a:pPr marL="0" lvl="1" indent="0" algn="ctr">
              <a:spcBef>
                <a:spcPts val="0"/>
              </a:spcBef>
              <a:spcAft>
                <a:spcPts val="1200"/>
              </a:spcAft>
              <a:buClr>
                <a:srgbClr val="808000"/>
              </a:buClr>
              <a:buSzPct val="100000"/>
              <a:defRPr/>
            </a:pPr>
            <a:r>
              <a:rPr lang="en-US" sz="1600" b="1" dirty="0">
                <a:solidFill>
                  <a:schemeClr val="bg1"/>
                </a:solidFill>
              </a:rPr>
              <a:t>With Confidence.</a:t>
            </a:r>
            <a:endParaRPr lang="en-US" sz="1600" dirty="0">
              <a:solidFill>
                <a:schemeClr val="bg1"/>
              </a:solidFill>
            </a:endParaRPr>
          </a:p>
        </p:txBody>
      </p:sp>
      <p:sp>
        <p:nvSpPr>
          <p:cNvPr id="11" name="TextBox 7"/>
          <p:cNvSpPr txBox="1">
            <a:spLocks noChangeArrowheads="1"/>
          </p:cNvSpPr>
          <p:nvPr/>
        </p:nvSpPr>
        <p:spPr bwMode="auto">
          <a:xfrm>
            <a:off x="463948" y="3300949"/>
            <a:ext cx="11260931" cy="1081606"/>
          </a:xfrm>
          <a:prstGeom prst="rect">
            <a:avLst/>
          </a:prstGeom>
          <a:noFill/>
          <a:ln w="9525">
            <a:noFill/>
            <a:miter lim="800000"/>
            <a:headEnd/>
            <a:tailEnd/>
          </a:ln>
        </p:spPr>
        <p:txBody>
          <a:bodyPr wrap="square" lIns="95787" tIns="47893" rIns="95787" bIns="47893">
            <a:spAutoFit/>
          </a:bodyPr>
          <a:lstStyle/>
          <a:p>
            <a:pPr algn="ctr" eaLnBrk="1" hangingPunct="1">
              <a:defRPr/>
            </a:pPr>
            <a:r>
              <a:rPr lang="en-US" sz="4000" b="1" spc="50" dirty="0">
                <a:solidFill>
                  <a:schemeClr val="bg1"/>
                </a:solidFill>
                <a:latin typeface="+mj-lt"/>
              </a:rPr>
              <a:t>Harmonized Data Modeling</a:t>
            </a:r>
          </a:p>
          <a:p>
            <a:pPr algn="ctr" eaLnBrk="1" hangingPunct="1">
              <a:defRPr/>
            </a:pPr>
            <a:r>
              <a:rPr lang="en-US" sz="2400" b="1" dirty="0">
                <a:solidFill>
                  <a:schemeClr val="bg1"/>
                </a:solidFill>
                <a:latin typeface="+mj-lt"/>
              </a:rPr>
              <a:t>Retail &amp; Lease Account Data Model Design</a:t>
            </a:r>
            <a:endParaRPr lang="en-US" sz="2400" b="1" spc="50" dirty="0">
              <a:solidFill>
                <a:schemeClr val="bg1"/>
              </a:solidFill>
              <a:latin typeface="+mj-lt"/>
            </a:endParaRPr>
          </a:p>
        </p:txBody>
      </p:sp>
    </p:spTree>
    <p:extLst>
      <p:ext uri="{BB962C8B-B14F-4D97-AF65-F5344CB8AC3E}">
        <p14:creationId xmlns:p14="http://schemas.microsoft.com/office/powerpoint/2010/main" val="2969512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10</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Core Servicing Domain: </a:t>
            </a:r>
            <a:r>
              <a:rPr lang="en-US" dirty="0">
                <a:solidFill>
                  <a:schemeClr val="tx1">
                    <a:lumMod val="50000"/>
                    <a:lumOff val="50000"/>
                  </a:schemeClr>
                </a:solidFill>
              </a:rPr>
              <a:t>Consumer Loan &amp; Lease Conceptual Model</a:t>
            </a:r>
          </a:p>
        </p:txBody>
      </p:sp>
      <p:sp>
        <p:nvSpPr>
          <p:cNvPr id="189" name="Rectangle 188">
            <a:extLst>
              <a:ext uri="{FF2B5EF4-FFF2-40B4-BE49-F238E27FC236}">
                <a16:creationId xmlns:a16="http://schemas.microsoft.com/office/drawing/2014/main" id="{6AD101EA-E5C9-4BF0-BEA1-A52634320EB7}"/>
              </a:ext>
            </a:extLst>
          </p:cNvPr>
          <p:cNvSpPr/>
          <p:nvPr/>
        </p:nvSpPr>
        <p:spPr>
          <a:xfrm>
            <a:off x="6582281" y="828941"/>
            <a:ext cx="5311659" cy="5550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82880" rIns="365760" bIns="182880" rtlCol="0" anchor="t" anchorCtr="0"/>
          <a:lstStyle/>
          <a:p>
            <a:pPr algn="just">
              <a:spcBef>
                <a:spcPts val="1200"/>
              </a:spcBef>
              <a:spcAft>
                <a:spcPts val="1200"/>
              </a:spcAft>
              <a:buClr>
                <a:srgbClr val="7030A0"/>
              </a:buClr>
              <a:buSzPct val="90000"/>
            </a:pPr>
            <a:r>
              <a:rPr lang="en-US" b="1" dirty="0">
                <a:solidFill>
                  <a:srgbClr val="002060"/>
                </a:solidFill>
              </a:rPr>
              <a:t>Document Context</a:t>
            </a:r>
          </a:p>
          <a:p>
            <a:pPr algn="just">
              <a:spcBef>
                <a:spcPts val="0"/>
              </a:spcBef>
              <a:spcAft>
                <a:spcPts val="600"/>
              </a:spcAft>
              <a:buClr>
                <a:srgbClr val="7030A0"/>
              </a:buClr>
              <a:buSzPct val="90000"/>
            </a:pPr>
            <a:r>
              <a:rPr lang="en-US" sz="1600" dirty="0">
                <a:solidFill>
                  <a:schemeClr val="tx1">
                    <a:lumMod val="65000"/>
                    <a:lumOff val="35000"/>
                  </a:schemeClr>
                </a:solidFill>
              </a:rPr>
              <a:t>_id: Unique Record ID</a:t>
            </a:r>
          </a:p>
          <a:p>
            <a:pPr algn="just">
              <a:spcBef>
                <a:spcPts val="0"/>
              </a:spcBef>
              <a:spcAft>
                <a:spcPts val="600"/>
              </a:spcAft>
              <a:buClr>
                <a:srgbClr val="7030A0"/>
              </a:buClr>
              <a:buSzPct val="90000"/>
            </a:pPr>
            <a:r>
              <a:rPr lang="en-US" sz="1600" dirty="0">
                <a:solidFill>
                  <a:schemeClr val="tx1">
                    <a:lumMod val="65000"/>
                    <a:lumOff val="35000"/>
                  </a:schemeClr>
                </a:solidFill>
              </a:rPr>
              <a:t>_documentSchemaID: “ “</a:t>
            </a:r>
          </a:p>
          <a:p>
            <a:pPr algn="just">
              <a:spcBef>
                <a:spcPts val="0"/>
              </a:spcBef>
              <a:spcAft>
                <a:spcPts val="600"/>
              </a:spcAft>
              <a:buClr>
                <a:srgbClr val="7030A0"/>
              </a:buClr>
              <a:buSzPct val="90000"/>
            </a:pPr>
            <a:r>
              <a:rPr lang="en-US" sz="1600" dirty="0">
                <a:solidFill>
                  <a:schemeClr val="tx1">
                    <a:lumMod val="65000"/>
                    <a:lumOff val="35000"/>
                  </a:schemeClr>
                </a:solidFill>
              </a:rPr>
              <a:t>_documentInstanceID: “ “</a:t>
            </a:r>
          </a:p>
          <a:p>
            <a:pPr algn="just">
              <a:spcBef>
                <a:spcPts val="0"/>
              </a:spcBef>
              <a:spcAft>
                <a:spcPts val="600"/>
              </a:spcAft>
              <a:buClr>
                <a:srgbClr val="7030A0"/>
              </a:buClr>
              <a:buSzPct val="90000"/>
            </a:pPr>
            <a:r>
              <a:rPr lang="en-US" sz="1600" dirty="0">
                <a:solidFill>
                  <a:schemeClr val="tx1">
                    <a:lumMod val="65000"/>
                    <a:lumOff val="35000"/>
                  </a:schemeClr>
                </a:solidFill>
              </a:rPr>
              <a:t>_documentCreationTime: “ ”</a:t>
            </a:r>
          </a:p>
        </p:txBody>
      </p:sp>
      <p:sp>
        <p:nvSpPr>
          <p:cNvPr id="188" name="Rectangle: Folded Corner 187">
            <a:extLst>
              <a:ext uri="{FF2B5EF4-FFF2-40B4-BE49-F238E27FC236}">
                <a16:creationId xmlns:a16="http://schemas.microsoft.com/office/drawing/2014/main" id="{C0EB7539-1A28-4EDF-A651-2BCD15D9091C}"/>
              </a:ext>
            </a:extLst>
          </p:cNvPr>
          <p:cNvSpPr/>
          <p:nvPr/>
        </p:nvSpPr>
        <p:spPr>
          <a:xfrm>
            <a:off x="724872" y="1279395"/>
            <a:ext cx="5447328" cy="5121405"/>
          </a:xfrm>
          <a:prstGeom prst="foldedCorner">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Folded Corner 186">
            <a:extLst>
              <a:ext uri="{FF2B5EF4-FFF2-40B4-BE49-F238E27FC236}">
                <a16:creationId xmlns:a16="http://schemas.microsoft.com/office/drawing/2014/main" id="{B50D8704-B1B5-4DF7-BA37-9EFEC46162CB}"/>
              </a:ext>
            </a:extLst>
          </p:cNvPr>
          <p:cNvSpPr/>
          <p:nvPr/>
        </p:nvSpPr>
        <p:spPr>
          <a:xfrm>
            <a:off x="571426" y="1128765"/>
            <a:ext cx="5447328" cy="5121405"/>
          </a:xfrm>
          <a:prstGeom prst="foldedCorner">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Folded Corner 6">
            <a:extLst>
              <a:ext uri="{FF2B5EF4-FFF2-40B4-BE49-F238E27FC236}">
                <a16:creationId xmlns:a16="http://schemas.microsoft.com/office/drawing/2014/main" id="{5F94ABD3-95D8-48BC-9E68-F7501427062A}"/>
              </a:ext>
            </a:extLst>
          </p:cNvPr>
          <p:cNvSpPr/>
          <p:nvPr/>
        </p:nvSpPr>
        <p:spPr>
          <a:xfrm>
            <a:off x="381000" y="914400"/>
            <a:ext cx="5447328" cy="5121405"/>
          </a:xfrm>
          <a:prstGeom prst="foldedCorner">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BDFF127-7407-4723-9D8A-BEF350A97451}"/>
              </a:ext>
            </a:extLst>
          </p:cNvPr>
          <p:cNvSpPr txBox="1"/>
          <p:nvPr/>
        </p:nvSpPr>
        <p:spPr>
          <a:xfrm>
            <a:off x="381000" y="1048128"/>
            <a:ext cx="5447328" cy="338554"/>
          </a:xfrm>
          <a:prstGeom prst="rect">
            <a:avLst/>
          </a:prstGeom>
          <a:noFill/>
        </p:spPr>
        <p:txBody>
          <a:bodyPr wrap="square" rtlCol="0">
            <a:spAutoFit/>
          </a:bodyPr>
          <a:lstStyle/>
          <a:p>
            <a:pPr algn="ctr"/>
            <a:r>
              <a:rPr lang="en-US" sz="1600" b="1" dirty="0">
                <a:solidFill>
                  <a:schemeClr val="tx1">
                    <a:lumMod val="65000"/>
                    <a:lumOff val="35000"/>
                  </a:schemeClr>
                </a:solidFill>
                <a:latin typeface="+mj-lt"/>
              </a:rPr>
              <a:t>Consumer Loan/Lease Document</a:t>
            </a:r>
          </a:p>
        </p:txBody>
      </p:sp>
      <p:grpSp>
        <p:nvGrpSpPr>
          <p:cNvPr id="18" name="Group 17">
            <a:extLst>
              <a:ext uri="{FF2B5EF4-FFF2-40B4-BE49-F238E27FC236}">
                <a16:creationId xmlns:a16="http://schemas.microsoft.com/office/drawing/2014/main" id="{58A844AF-154F-404F-842E-7FCE88F926E8}"/>
              </a:ext>
            </a:extLst>
          </p:cNvPr>
          <p:cNvGrpSpPr/>
          <p:nvPr/>
        </p:nvGrpSpPr>
        <p:grpSpPr>
          <a:xfrm>
            <a:off x="639750" y="3232249"/>
            <a:ext cx="1848965" cy="1372575"/>
            <a:chOff x="7609901" y="1581521"/>
            <a:chExt cx="1836363" cy="1839310"/>
          </a:xfrm>
        </p:grpSpPr>
        <p:grpSp>
          <p:nvGrpSpPr>
            <p:cNvPr id="127" name="Group 126">
              <a:extLst>
                <a:ext uri="{FF2B5EF4-FFF2-40B4-BE49-F238E27FC236}">
                  <a16:creationId xmlns:a16="http://schemas.microsoft.com/office/drawing/2014/main" id="{FFE3DCC6-8643-45C9-809A-2625F12F86C6}"/>
                </a:ext>
              </a:extLst>
            </p:cNvPr>
            <p:cNvGrpSpPr/>
            <p:nvPr/>
          </p:nvGrpSpPr>
          <p:grpSpPr>
            <a:xfrm>
              <a:off x="7609901" y="1581521"/>
              <a:ext cx="1216664" cy="1179488"/>
              <a:chOff x="7543800" y="2324100"/>
              <a:chExt cx="1524000" cy="1638300"/>
            </a:xfrm>
          </p:grpSpPr>
          <p:sp>
            <p:nvSpPr>
              <p:cNvPr id="128" name="Rectangle: Folded Corner 127">
                <a:extLst>
                  <a:ext uri="{FF2B5EF4-FFF2-40B4-BE49-F238E27FC236}">
                    <a16:creationId xmlns:a16="http://schemas.microsoft.com/office/drawing/2014/main" id="{6DB2CE50-6C0B-4CE6-A901-1BFA168A51BC}"/>
                  </a:ext>
                </a:extLst>
              </p:cNvPr>
              <p:cNvSpPr/>
              <p:nvPr/>
            </p:nvSpPr>
            <p:spPr>
              <a:xfrm>
                <a:off x="7543800" y="2324100"/>
                <a:ext cx="1524000" cy="1638300"/>
              </a:xfrm>
              <a:prstGeom prst="foldedCorner">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mj-lt"/>
                </a:endParaRPr>
              </a:p>
            </p:txBody>
          </p:sp>
          <p:sp>
            <p:nvSpPr>
              <p:cNvPr id="129" name="TextBox 128">
                <a:extLst>
                  <a:ext uri="{FF2B5EF4-FFF2-40B4-BE49-F238E27FC236}">
                    <a16:creationId xmlns:a16="http://schemas.microsoft.com/office/drawing/2014/main" id="{17759457-18F6-40CF-B6B4-F508C550E901}"/>
                  </a:ext>
                </a:extLst>
              </p:cNvPr>
              <p:cNvSpPr txBox="1"/>
              <p:nvPr/>
            </p:nvSpPr>
            <p:spPr>
              <a:xfrm>
                <a:off x="7543800" y="2413486"/>
                <a:ext cx="1524000" cy="352687"/>
              </a:xfrm>
              <a:prstGeom prst="rect">
                <a:avLst/>
              </a:prstGeom>
              <a:noFill/>
            </p:spPr>
            <p:txBody>
              <a:bodyPr wrap="square" rtlCol="0">
                <a:spAutoFit/>
              </a:bodyPr>
              <a:lstStyle/>
              <a:p>
                <a:pPr algn="ctr"/>
                <a:r>
                  <a:rPr lang="en-US" sz="1000" b="1" dirty="0">
                    <a:solidFill>
                      <a:schemeClr val="tx1">
                        <a:lumMod val="65000"/>
                        <a:lumOff val="35000"/>
                      </a:schemeClr>
                    </a:solidFill>
                    <a:latin typeface="+mj-lt"/>
                  </a:rPr>
                  <a:t>Payment Schedule</a:t>
                </a:r>
              </a:p>
            </p:txBody>
          </p:sp>
          <p:grpSp>
            <p:nvGrpSpPr>
              <p:cNvPr id="130" name="Group 129">
                <a:extLst>
                  <a:ext uri="{FF2B5EF4-FFF2-40B4-BE49-F238E27FC236}">
                    <a16:creationId xmlns:a16="http://schemas.microsoft.com/office/drawing/2014/main" id="{6D18B9B9-BFE5-4BE8-9DB3-54582BE8D252}"/>
                  </a:ext>
                </a:extLst>
              </p:cNvPr>
              <p:cNvGrpSpPr/>
              <p:nvPr/>
            </p:nvGrpSpPr>
            <p:grpSpPr>
              <a:xfrm>
                <a:off x="7696200" y="2918176"/>
                <a:ext cx="990600" cy="272536"/>
                <a:chOff x="1600200" y="3063710"/>
                <a:chExt cx="1981200" cy="457204"/>
              </a:xfrm>
            </p:grpSpPr>
            <p:cxnSp>
              <p:nvCxnSpPr>
                <p:cNvPr id="131" name="Straight Connector 130">
                  <a:extLst>
                    <a:ext uri="{FF2B5EF4-FFF2-40B4-BE49-F238E27FC236}">
                      <a16:creationId xmlns:a16="http://schemas.microsoft.com/office/drawing/2014/main" id="{16E66F37-3EBA-446F-BFEC-2642117DC6D0}"/>
                    </a:ext>
                  </a:extLst>
                </p:cNvPr>
                <p:cNvCxnSpPr>
                  <a:cxnSpLocks/>
                </p:cNvCxnSpPr>
                <p:nvPr/>
              </p:nvCxnSpPr>
              <p:spPr>
                <a:xfrm>
                  <a:off x="1600200" y="3063710"/>
                  <a:ext cx="198120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26204C4-CF50-4449-8DCD-59169AC4018F}"/>
                    </a:ext>
                  </a:extLst>
                </p:cNvPr>
                <p:cNvCxnSpPr/>
                <p:nvPr/>
              </p:nvCxnSpPr>
              <p:spPr>
                <a:xfrm>
                  <a:off x="1600200" y="3292312"/>
                  <a:ext cx="1447801"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E252142-C956-43F3-9949-D04C960308F7}"/>
                    </a:ext>
                  </a:extLst>
                </p:cNvPr>
                <p:cNvCxnSpPr>
                  <a:cxnSpLocks/>
                </p:cNvCxnSpPr>
                <p:nvPr/>
              </p:nvCxnSpPr>
              <p:spPr>
                <a:xfrm>
                  <a:off x="1600200" y="3520914"/>
                  <a:ext cx="99060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7" name="Group 116">
              <a:extLst>
                <a:ext uri="{FF2B5EF4-FFF2-40B4-BE49-F238E27FC236}">
                  <a16:creationId xmlns:a16="http://schemas.microsoft.com/office/drawing/2014/main" id="{D7DC906B-B87A-4712-BFDF-DA5E46D53FFE}"/>
                </a:ext>
              </a:extLst>
            </p:cNvPr>
            <p:cNvGrpSpPr/>
            <p:nvPr/>
          </p:nvGrpSpPr>
          <p:grpSpPr>
            <a:xfrm>
              <a:off x="7925434" y="1918483"/>
              <a:ext cx="1216664" cy="1179488"/>
              <a:chOff x="7543800" y="2324100"/>
              <a:chExt cx="1524000" cy="1638300"/>
            </a:xfrm>
          </p:grpSpPr>
          <p:sp>
            <p:nvSpPr>
              <p:cNvPr id="120" name="Rectangle: Folded Corner 119">
                <a:extLst>
                  <a:ext uri="{FF2B5EF4-FFF2-40B4-BE49-F238E27FC236}">
                    <a16:creationId xmlns:a16="http://schemas.microsoft.com/office/drawing/2014/main" id="{8E38D9F5-76D0-47D9-8442-E0323ACA36B9}"/>
                  </a:ext>
                </a:extLst>
              </p:cNvPr>
              <p:cNvSpPr/>
              <p:nvPr/>
            </p:nvSpPr>
            <p:spPr>
              <a:xfrm>
                <a:off x="7543800" y="2324100"/>
                <a:ext cx="1524000" cy="1638300"/>
              </a:xfrm>
              <a:prstGeom prst="foldedCorner">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mj-lt"/>
                </a:endParaRPr>
              </a:p>
            </p:txBody>
          </p:sp>
          <p:sp>
            <p:nvSpPr>
              <p:cNvPr id="122" name="TextBox 121">
                <a:extLst>
                  <a:ext uri="{FF2B5EF4-FFF2-40B4-BE49-F238E27FC236}">
                    <a16:creationId xmlns:a16="http://schemas.microsoft.com/office/drawing/2014/main" id="{F04673B9-AA67-4C59-8DF2-F7D354DDD86A}"/>
                  </a:ext>
                </a:extLst>
              </p:cNvPr>
              <p:cNvSpPr txBox="1"/>
              <p:nvPr/>
            </p:nvSpPr>
            <p:spPr>
              <a:xfrm>
                <a:off x="7543800" y="2413486"/>
                <a:ext cx="1524000" cy="352687"/>
              </a:xfrm>
              <a:prstGeom prst="rect">
                <a:avLst/>
              </a:prstGeom>
              <a:noFill/>
            </p:spPr>
            <p:txBody>
              <a:bodyPr wrap="square" rtlCol="0">
                <a:spAutoFit/>
              </a:bodyPr>
              <a:lstStyle/>
              <a:p>
                <a:pPr algn="ctr"/>
                <a:r>
                  <a:rPr lang="en-US" sz="1000" b="1" dirty="0">
                    <a:solidFill>
                      <a:schemeClr val="tx1">
                        <a:lumMod val="65000"/>
                        <a:lumOff val="35000"/>
                      </a:schemeClr>
                    </a:solidFill>
                    <a:latin typeface="+mj-lt"/>
                  </a:rPr>
                  <a:t>Payment Schedule</a:t>
                </a:r>
              </a:p>
            </p:txBody>
          </p:sp>
          <p:grpSp>
            <p:nvGrpSpPr>
              <p:cNvPr id="123" name="Group 122">
                <a:extLst>
                  <a:ext uri="{FF2B5EF4-FFF2-40B4-BE49-F238E27FC236}">
                    <a16:creationId xmlns:a16="http://schemas.microsoft.com/office/drawing/2014/main" id="{B10B7FCE-4BF9-4B97-93CD-E8C42F6C5B65}"/>
                  </a:ext>
                </a:extLst>
              </p:cNvPr>
              <p:cNvGrpSpPr/>
              <p:nvPr/>
            </p:nvGrpSpPr>
            <p:grpSpPr>
              <a:xfrm>
                <a:off x="7696200" y="2995811"/>
                <a:ext cx="990600" cy="272533"/>
                <a:chOff x="1600200" y="3193941"/>
                <a:chExt cx="1981200" cy="457198"/>
              </a:xfrm>
            </p:grpSpPr>
            <p:cxnSp>
              <p:nvCxnSpPr>
                <p:cNvPr id="124" name="Straight Connector 123">
                  <a:extLst>
                    <a:ext uri="{FF2B5EF4-FFF2-40B4-BE49-F238E27FC236}">
                      <a16:creationId xmlns:a16="http://schemas.microsoft.com/office/drawing/2014/main" id="{B601F9E6-9659-4F51-A490-1E93DA69294F}"/>
                    </a:ext>
                  </a:extLst>
                </p:cNvPr>
                <p:cNvCxnSpPr>
                  <a:cxnSpLocks/>
                </p:cNvCxnSpPr>
                <p:nvPr/>
              </p:nvCxnSpPr>
              <p:spPr>
                <a:xfrm>
                  <a:off x="1600200" y="3193941"/>
                  <a:ext cx="198120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C8146AD-A23F-49A7-82EF-EBA3C4725112}"/>
                    </a:ext>
                  </a:extLst>
                </p:cNvPr>
                <p:cNvCxnSpPr/>
                <p:nvPr/>
              </p:nvCxnSpPr>
              <p:spPr>
                <a:xfrm>
                  <a:off x="1600200" y="3422549"/>
                  <a:ext cx="1447801"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F1541D7-0ABC-45DB-872C-3E1F3FC24FBC}"/>
                    </a:ext>
                  </a:extLst>
                </p:cNvPr>
                <p:cNvCxnSpPr>
                  <a:cxnSpLocks/>
                </p:cNvCxnSpPr>
                <p:nvPr/>
              </p:nvCxnSpPr>
              <p:spPr>
                <a:xfrm>
                  <a:off x="1600200" y="3651139"/>
                  <a:ext cx="99060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 name="Group 13">
              <a:extLst>
                <a:ext uri="{FF2B5EF4-FFF2-40B4-BE49-F238E27FC236}">
                  <a16:creationId xmlns:a16="http://schemas.microsoft.com/office/drawing/2014/main" id="{568AE13E-2F39-456E-BD7B-640BE1B23D2A}"/>
                </a:ext>
              </a:extLst>
            </p:cNvPr>
            <p:cNvGrpSpPr/>
            <p:nvPr/>
          </p:nvGrpSpPr>
          <p:grpSpPr>
            <a:xfrm>
              <a:off x="8229600" y="2241343"/>
              <a:ext cx="1216664" cy="1179488"/>
              <a:chOff x="7543800" y="2324100"/>
              <a:chExt cx="1524000" cy="1638300"/>
            </a:xfrm>
          </p:grpSpPr>
          <p:sp>
            <p:nvSpPr>
              <p:cNvPr id="104" name="Rectangle: Folded Corner 103">
                <a:extLst>
                  <a:ext uri="{FF2B5EF4-FFF2-40B4-BE49-F238E27FC236}">
                    <a16:creationId xmlns:a16="http://schemas.microsoft.com/office/drawing/2014/main" id="{FFC19247-8323-4734-B2D7-5682C28C126B}"/>
                  </a:ext>
                </a:extLst>
              </p:cNvPr>
              <p:cNvSpPr/>
              <p:nvPr/>
            </p:nvSpPr>
            <p:spPr>
              <a:xfrm>
                <a:off x="7543800" y="2324100"/>
                <a:ext cx="1524000" cy="1638300"/>
              </a:xfrm>
              <a:prstGeom prst="foldedCorner">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mj-lt"/>
                </a:endParaRPr>
              </a:p>
            </p:txBody>
          </p:sp>
          <p:sp>
            <p:nvSpPr>
              <p:cNvPr id="105" name="TextBox 104">
                <a:extLst>
                  <a:ext uri="{FF2B5EF4-FFF2-40B4-BE49-F238E27FC236}">
                    <a16:creationId xmlns:a16="http://schemas.microsoft.com/office/drawing/2014/main" id="{8D721025-74B9-4CF2-90DF-783A542AD263}"/>
                  </a:ext>
                </a:extLst>
              </p:cNvPr>
              <p:cNvSpPr txBox="1"/>
              <p:nvPr/>
            </p:nvSpPr>
            <p:spPr>
              <a:xfrm>
                <a:off x="7543800" y="2413486"/>
                <a:ext cx="1524000" cy="352687"/>
              </a:xfrm>
              <a:prstGeom prst="rect">
                <a:avLst/>
              </a:prstGeom>
              <a:noFill/>
            </p:spPr>
            <p:txBody>
              <a:bodyPr wrap="square" rtlCol="0">
                <a:spAutoFit/>
              </a:bodyPr>
              <a:lstStyle/>
              <a:p>
                <a:pPr algn="ctr"/>
                <a:r>
                  <a:rPr lang="en-US" sz="1000" b="1" dirty="0">
                    <a:solidFill>
                      <a:schemeClr val="tx1">
                        <a:lumMod val="65000"/>
                        <a:lumOff val="35000"/>
                      </a:schemeClr>
                    </a:solidFill>
                    <a:latin typeface="+mj-lt"/>
                  </a:rPr>
                  <a:t>Payment Schedule</a:t>
                </a:r>
              </a:p>
            </p:txBody>
          </p:sp>
          <p:grpSp>
            <p:nvGrpSpPr>
              <p:cNvPr id="109" name="Group 108">
                <a:extLst>
                  <a:ext uri="{FF2B5EF4-FFF2-40B4-BE49-F238E27FC236}">
                    <a16:creationId xmlns:a16="http://schemas.microsoft.com/office/drawing/2014/main" id="{CA980A94-58DB-4916-A813-2D10C870292D}"/>
                  </a:ext>
                </a:extLst>
              </p:cNvPr>
              <p:cNvGrpSpPr/>
              <p:nvPr/>
            </p:nvGrpSpPr>
            <p:grpSpPr>
              <a:xfrm>
                <a:off x="7696200" y="2956469"/>
                <a:ext cx="990600" cy="272537"/>
                <a:chOff x="1600200" y="3127944"/>
                <a:chExt cx="1981200" cy="457205"/>
              </a:xfrm>
            </p:grpSpPr>
            <p:cxnSp>
              <p:nvCxnSpPr>
                <p:cNvPr id="111" name="Straight Connector 110">
                  <a:extLst>
                    <a:ext uri="{FF2B5EF4-FFF2-40B4-BE49-F238E27FC236}">
                      <a16:creationId xmlns:a16="http://schemas.microsoft.com/office/drawing/2014/main" id="{D99DAD5F-39ED-4280-A5AF-9BD178BE02F8}"/>
                    </a:ext>
                  </a:extLst>
                </p:cNvPr>
                <p:cNvCxnSpPr>
                  <a:cxnSpLocks/>
                </p:cNvCxnSpPr>
                <p:nvPr/>
              </p:nvCxnSpPr>
              <p:spPr>
                <a:xfrm>
                  <a:off x="1600200" y="3127944"/>
                  <a:ext cx="198120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67BBC36-AA78-4552-A289-538244F68CF0}"/>
                    </a:ext>
                  </a:extLst>
                </p:cNvPr>
                <p:cNvCxnSpPr/>
                <p:nvPr/>
              </p:nvCxnSpPr>
              <p:spPr>
                <a:xfrm>
                  <a:off x="1600200" y="3356537"/>
                  <a:ext cx="1447801"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A0C45CC-4BCF-47E0-BE9D-4BAA22CD59FB}"/>
                    </a:ext>
                  </a:extLst>
                </p:cNvPr>
                <p:cNvCxnSpPr>
                  <a:cxnSpLocks/>
                </p:cNvCxnSpPr>
                <p:nvPr/>
              </p:nvCxnSpPr>
              <p:spPr>
                <a:xfrm>
                  <a:off x="1600200" y="3585149"/>
                  <a:ext cx="99060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59" name="Group 158">
            <a:extLst>
              <a:ext uri="{FF2B5EF4-FFF2-40B4-BE49-F238E27FC236}">
                <a16:creationId xmlns:a16="http://schemas.microsoft.com/office/drawing/2014/main" id="{FFF8BC5E-7494-4285-9E36-5C0159BBCD75}"/>
              </a:ext>
            </a:extLst>
          </p:cNvPr>
          <p:cNvGrpSpPr/>
          <p:nvPr/>
        </p:nvGrpSpPr>
        <p:grpSpPr>
          <a:xfrm>
            <a:off x="4059435" y="1516478"/>
            <a:ext cx="1537909" cy="868514"/>
            <a:chOff x="7543800" y="2324100"/>
            <a:chExt cx="1524000" cy="1638300"/>
          </a:xfrm>
        </p:grpSpPr>
        <p:sp>
          <p:nvSpPr>
            <p:cNvPr id="174" name="Rectangle: Folded Corner 173">
              <a:extLst>
                <a:ext uri="{FF2B5EF4-FFF2-40B4-BE49-F238E27FC236}">
                  <a16:creationId xmlns:a16="http://schemas.microsoft.com/office/drawing/2014/main" id="{FFC21E7D-EB68-43A8-9443-D9EC9E6B981A}"/>
                </a:ext>
              </a:extLst>
            </p:cNvPr>
            <p:cNvSpPr/>
            <p:nvPr/>
          </p:nvSpPr>
          <p:spPr>
            <a:xfrm>
              <a:off x="7543800" y="2324100"/>
              <a:ext cx="1524000" cy="1638300"/>
            </a:xfrm>
            <a:prstGeom prst="foldedCorner">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mj-lt"/>
              </a:endParaRPr>
            </a:p>
          </p:txBody>
        </p:sp>
        <p:sp>
          <p:nvSpPr>
            <p:cNvPr id="175" name="TextBox 174">
              <a:extLst>
                <a:ext uri="{FF2B5EF4-FFF2-40B4-BE49-F238E27FC236}">
                  <a16:creationId xmlns:a16="http://schemas.microsoft.com/office/drawing/2014/main" id="{87C5F08C-859C-4172-B1A3-962DE9245B55}"/>
                </a:ext>
              </a:extLst>
            </p:cNvPr>
            <p:cNvSpPr txBox="1"/>
            <p:nvPr/>
          </p:nvSpPr>
          <p:spPr>
            <a:xfrm>
              <a:off x="7543800" y="2413486"/>
              <a:ext cx="1524000" cy="716042"/>
            </a:xfrm>
            <a:prstGeom prst="rect">
              <a:avLst/>
            </a:prstGeom>
            <a:noFill/>
          </p:spPr>
          <p:txBody>
            <a:bodyPr wrap="square" rtlCol="0">
              <a:spAutoFit/>
            </a:bodyPr>
            <a:lstStyle/>
            <a:p>
              <a:pPr algn="ctr"/>
              <a:r>
                <a:rPr lang="en-US" sz="1000" b="1" dirty="0">
                  <a:solidFill>
                    <a:schemeClr val="tx1">
                      <a:lumMod val="65000"/>
                      <a:lumOff val="35000"/>
                    </a:schemeClr>
                  </a:solidFill>
                  <a:latin typeface="+mj-lt"/>
                </a:rPr>
                <a:t>Contractual Customer</a:t>
              </a:r>
            </a:p>
          </p:txBody>
        </p:sp>
        <p:grpSp>
          <p:nvGrpSpPr>
            <p:cNvPr id="176" name="Group 175">
              <a:extLst>
                <a:ext uri="{FF2B5EF4-FFF2-40B4-BE49-F238E27FC236}">
                  <a16:creationId xmlns:a16="http://schemas.microsoft.com/office/drawing/2014/main" id="{F07A9F8F-1D43-4062-9348-82059D731D7C}"/>
                </a:ext>
              </a:extLst>
            </p:cNvPr>
            <p:cNvGrpSpPr/>
            <p:nvPr/>
          </p:nvGrpSpPr>
          <p:grpSpPr>
            <a:xfrm>
              <a:off x="7696200" y="2918176"/>
              <a:ext cx="990600" cy="272536"/>
              <a:chOff x="1600200" y="3063710"/>
              <a:chExt cx="1981200" cy="457204"/>
            </a:xfrm>
          </p:grpSpPr>
          <p:cxnSp>
            <p:nvCxnSpPr>
              <p:cNvPr id="177" name="Straight Connector 176">
                <a:extLst>
                  <a:ext uri="{FF2B5EF4-FFF2-40B4-BE49-F238E27FC236}">
                    <a16:creationId xmlns:a16="http://schemas.microsoft.com/office/drawing/2014/main" id="{F277316A-791D-4CE8-87D7-360367F28536}"/>
                  </a:ext>
                </a:extLst>
              </p:cNvPr>
              <p:cNvCxnSpPr>
                <a:cxnSpLocks/>
              </p:cNvCxnSpPr>
              <p:nvPr/>
            </p:nvCxnSpPr>
            <p:spPr>
              <a:xfrm>
                <a:off x="1600200" y="3063710"/>
                <a:ext cx="198120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59929CA-F18A-435B-A78A-20D9CA2A6DA8}"/>
                  </a:ext>
                </a:extLst>
              </p:cNvPr>
              <p:cNvCxnSpPr/>
              <p:nvPr/>
            </p:nvCxnSpPr>
            <p:spPr>
              <a:xfrm>
                <a:off x="1600200" y="3292312"/>
                <a:ext cx="1447801"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75E1415F-3E4B-41FC-AA38-1EE0DEFBAA72}"/>
                  </a:ext>
                </a:extLst>
              </p:cNvPr>
              <p:cNvCxnSpPr>
                <a:cxnSpLocks/>
              </p:cNvCxnSpPr>
              <p:nvPr/>
            </p:nvCxnSpPr>
            <p:spPr>
              <a:xfrm>
                <a:off x="1600200" y="3520914"/>
                <a:ext cx="99060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0" name="Group 159">
            <a:extLst>
              <a:ext uri="{FF2B5EF4-FFF2-40B4-BE49-F238E27FC236}">
                <a16:creationId xmlns:a16="http://schemas.microsoft.com/office/drawing/2014/main" id="{C6155D96-1AEE-4DBA-AD29-85F60D4B95C3}"/>
              </a:ext>
            </a:extLst>
          </p:cNvPr>
          <p:cNvGrpSpPr/>
          <p:nvPr/>
        </p:nvGrpSpPr>
        <p:grpSpPr>
          <a:xfrm>
            <a:off x="4053375" y="2616414"/>
            <a:ext cx="1537909" cy="868514"/>
            <a:chOff x="7543800" y="2324100"/>
            <a:chExt cx="1524000" cy="1638300"/>
          </a:xfrm>
        </p:grpSpPr>
        <p:sp>
          <p:nvSpPr>
            <p:cNvPr id="168" name="Rectangle: Folded Corner 167">
              <a:extLst>
                <a:ext uri="{FF2B5EF4-FFF2-40B4-BE49-F238E27FC236}">
                  <a16:creationId xmlns:a16="http://schemas.microsoft.com/office/drawing/2014/main" id="{54732766-2840-419A-B650-37447621BE3D}"/>
                </a:ext>
              </a:extLst>
            </p:cNvPr>
            <p:cNvSpPr/>
            <p:nvPr/>
          </p:nvSpPr>
          <p:spPr>
            <a:xfrm>
              <a:off x="7543800" y="2324100"/>
              <a:ext cx="1524000" cy="1638300"/>
            </a:xfrm>
            <a:prstGeom prst="foldedCorner">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mj-lt"/>
              </a:endParaRPr>
            </a:p>
          </p:txBody>
        </p:sp>
        <p:sp>
          <p:nvSpPr>
            <p:cNvPr id="169" name="TextBox 168">
              <a:extLst>
                <a:ext uri="{FF2B5EF4-FFF2-40B4-BE49-F238E27FC236}">
                  <a16:creationId xmlns:a16="http://schemas.microsoft.com/office/drawing/2014/main" id="{243C69F9-391A-4A5A-AE54-C24A3A900F3D}"/>
                </a:ext>
              </a:extLst>
            </p:cNvPr>
            <p:cNvSpPr txBox="1"/>
            <p:nvPr/>
          </p:nvSpPr>
          <p:spPr>
            <a:xfrm>
              <a:off x="7543800" y="2413486"/>
              <a:ext cx="1524000" cy="440640"/>
            </a:xfrm>
            <a:prstGeom prst="rect">
              <a:avLst/>
            </a:prstGeom>
            <a:noFill/>
          </p:spPr>
          <p:txBody>
            <a:bodyPr wrap="square" rtlCol="0">
              <a:spAutoFit/>
            </a:bodyPr>
            <a:lstStyle/>
            <a:p>
              <a:pPr algn="ctr"/>
              <a:r>
                <a:rPr lang="en-US" sz="1000" b="1" dirty="0">
                  <a:solidFill>
                    <a:schemeClr val="tx1">
                      <a:lumMod val="65000"/>
                      <a:lumOff val="35000"/>
                    </a:schemeClr>
                  </a:solidFill>
                  <a:latin typeface="+mj-lt"/>
                </a:rPr>
                <a:t>Contractual Vehicle</a:t>
              </a:r>
            </a:p>
          </p:txBody>
        </p:sp>
        <p:grpSp>
          <p:nvGrpSpPr>
            <p:cNvPr id="170" name="Group 169">
              <a:extLst>
                <a:ext uri="{FF2B5EF4-FFF2-40B4-BE49-F238E27FC236}">
                  <a16:creationId xmlns:a16="http://schemas.microsoft.com/office/drawing/2014/main" id="{99584873-F248-4ABE-93BE-D1AEF411E970}"/>
                </a:ext>
              </a:extLst>
            </p:cNvPr>
            <p:cNvGrpSpPr/>
            <p:nvPr/>
          </p:nvGrpSpPr>
          <p:grpSpPr>
            <a:xfrm>
              <a:off x="7696200" y="2995811"/>
              <a:ext cx="990600" cy="272533"/>
              <a:chOff x="1600200" y="3193941"/>
              <a:chExt cx="1981200" cy="457198"/>
            </a:xfrm>
          </p:grpSpPr>
          <p:cxnSp>
            <p:nvCxnSpPr>
              <p:cNvPr id="171" name="Straight Connector 170">
                <a:extLst>
                  <a:ext uri="{FF2B5EF4-FFF2-40B4-BE49-F238E27FC236}">
                    <a16:creationId xmlns:a16="http://schemas.microsoft.com/office/drawing/2014/main" id="{27650742-2F85-4FD0-9F62-BC81D6B30718}"/>
                  </a:ext>
                </a:extLst>
              </p:cNvPr>
              <p:cNvCxnSpPr>
                <a:cxnSpLocks/>
              </p:cNvCxnSpPr>
              <p:nvPr/>
            </p:nvCxnSpPr>
            <p:spPr>
              <a:xfrm>
                <a:off x="1600200" y="3193941"/>
                <a:ext cx="198120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4DF467B-4792-42D4-8798-3F1F08CED729}"/>
                  </a:ext>
                </a:extLst>
              </p:cNvPr>
              <p:cNvCxnSpPr/>
              <p:nvPr/>
            </p:nvCxnSpPr>
            <p:spPr>
              <a:xfrm>
                <a:off x="1600200" y="3422549"/>
                <a:ext cx="1447801"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014DAB9-F88A-4A47-8DE8-4DEB247E2DFC}"/>
                  </a:ext>
                </a:extLst>
              </p:cNvPr>
              <p:cNvCxnSpPr>
                <a:cxnSpLocks/>
              </p:cNvCxnSpPr>
              <p:nvPr/>
            </p:nvCxnSpPr>
            <p:spPr>
              <a:xfrm>
                <a:off x="1600200" y="3651139"/>
                <a:ext cx="99060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1" name="Group 160">
            <a:extLst>
              <a:ext uri="{FF2B5EF4-FFF2-40B4-BE49-F238E27FC236}">
                <a16:creationId xmlns:a16="http://schemas.microsoft.com/office/drawing/2014/main" id="{D4606C27-9F3E-422F-A623-C69C087DDDB3}"/>
              </a:ext>
            </a:extLst>
          </p:cNvPr>
          <p:cNvGrpSpPr/>
          <p:nvPr/>
        </p:nvGrpSpPr>
        <p:grpSpPr>
          <a:xfrm>
            <a:off x="4059434" y="3704605"/>
            <a:ext cx="1537909" cy="868514"/>
            <a:chOff x="7543800" y="2324100"/>
            <a:chExt cx="1524000" cy="1638300"/>
          </a:xfrm>
        </p:grpSpPr>
        <p:sp>
          <p:nvSpPr>
            <p:cNvPr id="162" name="Rectangle: Folded Corner 161">
              <a:extLst>
                <a:ext uri="{FF2B5EF4-FFF2-40B4-BE49-F238E27FC236}">
                  <a16:creationId xmlns:a16="http://schemas.microsoft.com/office/drawing/2014/main" id="{8DBA94BB-CACF-4F76-9C22-420D20CD7C12}"/>
                </a:ext>
              </a:extLst>
            </p:cNvPr>
            <p:cNvSpPr/>
            <p:nvPr/>
          </p:nvSpPr>
          <p:spPr>
            <a:xfrm>
              <a:off x="7543800" y="2324100"/>
              <a:ext cx="1524000" cy="1638300"/>
            </a:xfrm>
            <a:prstGeom prst="foldedCorner">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mj-lt"/>
              </a:endParaRPr>
            </a:p>
          </p:txBody>
        </p:sp>
        <p:sp>
          <p:nvSpPr>
            <p:cNvPr id="163" name="TextBox 162">
              <a:extLst>
                <a:ext uri="{FF2B5EF4-FFF2-40B4-BE49-F238E27FC236}">
                  <a16:creationId xmlns:a16="http://schemas.microsoft.com/office/drawing/2014/main" id="{80F1E849-57B4-4245-9A58-CA75F18AD8F1}"/>
                </a:ext>
              </a:extLst>
            </p:cNvPr>
            <p:cNvSpPr txBox="1"/>
            <p:nvPr/>
          </p:nvSpPr>
          <p:spPr>
            <a:xfrm>
              <a:off x="7543800" y="2413486"/>
              <a:ext cx="1524000" cy="440640"/>
            </a:xfrm>
            <a:prstGeom prst="rect">
              <a:avLst/>
            </a:prstGeom>
            <a:noFill/>
          </p:spPr>
          <p:txBody>
            <a:bodyPr wrap="square" rtlCol="0">
              <a:spAutoFit/>
            </a:bodyPr>
            <a:lstStyle/>
            <a:p>
              <a:pPr algn="ctr"/>
              <a:r>
                <a:rPr lang="en-US" sz="1000" b="1" dirty="0">
                  <a:solidFill>
                    <a:schemeClr val="tx1">
                      <a:lumMod val="65000"/>
                      <a:lumOff val="35000"/>
                    </a:schemeClr>
                  </a:solidFill>
                  <a:latin typeface="+mj-lt"/>
                </a:rPr>
                <a:t>Contractual Dealer</a:t>
              </a:r>
            </a:p>
          </p:txBody>
        </p:sp>
        <p:grpSp>
          <p:nvGrpSpPr>
            <p:cNvPr id="164" name="Group 163">
              <a:extLst>
                <a:ext uri="{FF2B5EF4-FFF2-40B4-BE49-F238E27FC236}">
                  <a16:creationId xmlns:a16="http://schemas.microsoft.com/office/drawing/2014/main" id="{8BB6C0E5-F867-4465-B1F3-860CAE1B10A6}"/>
                </a:ext>
              </a:extLst>
            </p:cNvPr>
            <p:cNvGrpSpPr/>
            <p:nvPr/>
          </p:nvGrpSpPr>
          <p:grpSpPr>
            <a:xfrm>
              <a:off x="7696200" y="2956469"/>
              <a:ext cx="990600" cy="272537"/>
              <a:chOff x="1600200" y="3127944"/>
              <a:chExt cx="1981200" cy="457205"/>
            </a:xfrm>
          </p:grpSpPr>
          <p:cxnSp>
            <p:nvCxnSpPr>
              <p:cNvPr id="165" name="Straight Connector 164">
                <a:extLst>
                  <a:ext uri="{FF2B5EF4-FFF2-40B4-BE49-F238E27FC236}">
                    <a16:creationId xmlns:a16="http://schemas.microsoft.com/office/drawing/2014/main" id="{4D5906A5-904F-4198-AAC6-1DC1EC729783}"/>
                  </a:ext>
                </a:extLst>
              </p:cNvPr>
              <p:cNvCxnSpPr>
                <a:cxnSpLocks/>
              </p:cNvCxnSpPr>
              <p:nvPr/>
            </p:nvCxnSpPr>
            <p:spPr>
              <a:xfrm>
                <a:off x="1600200" y="3127944"/>
                <a:ext cx="198120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E78416C0-4E92-4A97-89B7-45277162A1DE}"/>
                  </a:ext>
                </a:extLst>
              </p:cNvPr>
              <p:cNvCxnSpPr/>
              <p:nvPr/>
            </p:nvCxnSpPr>
            <p:spPr>
              <a:xfrm>
                <a:off x="1600200" y="3356537"/>
                <a:ext cx="1447801"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DADD920D-6E87-4430-AD49-84C3B4BB07D7}"/>
                  </a:ext>
                </a:extLst>
              </p:cNvPr>
              <p:cNvCxnSpPr>
                <a:cxnSpLocks/>
              </p:cNvCxnSpPr>
              <p:nvPr/>
            </p:nvCxnSpPr>
            <p:spPr>
              <a:xfrm>
                <a:off x="1600200" y="3585149"/>
                <a:ext cx="99060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0" name="Group 179">
            <a:extLst>
              <a:ext uri="{FF2B5EF4-FFF2-40B4-BE49-F238E27FC236}">
                <a16:creationId xmlns:a16="http://schemas.microsoft.com/office/drawing/2014/main" id="{8470099B-567D-4944-8D14-8F0905A53F28}"/>
              </a:ext>
            </a:extLst>
          </p:cNvPr>
          <p:cNvGrpSpPr/>
          <p:nvPr/>
        </p:nvGrpSpPr>
        <p:grpSpPr>
          <a:xfrm>
            <a:off x="611169" y="4724423"/>
            <a:ext cx="3682262" cy="1164942"/>
            <a:chOff x="7543800" y="2324100"/>
            <a:chExt cx="1524000" cy="1638300"/>
          </a:xfrm>
        </p:grpSpPr>
        <p:sp>
          <p:nvSpPr>
            <p:cNvPr id="181" name="Rectangle: Folded Corner 180">
              <a:extLst>
                <a:ext uri="{FF2B5EF4-FFF2-40B4-BE49-F238E27FC236}">
                  <a16:creationId xmlns:a16="http://schemas.microsoft.com/office/drawing/2014/main" id="{EE36814B-FF4A-4F29-813B-FA5646E2ADF8}"/>
                </a:ext>
              </a:extLst>
            </p:cNvPr>
            <p:cNvSpPr/>
            <p:nvPr/>
          </p:nvSpPr>
          <p:spPr>
            <a:xfrm>
              <a:off x="7543800" y="2324100"/>
              <a:ext cx="1524000" cy="1638300"/>
            </a:xfrm>
            <a:prstGeom prst="foldedCorner">
              <a:avLst/>
            </a:prstGeom>
            <a:solidFill>
              <a:srgbClr val="EBF7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mj-lt"/>
              </a:endParaRPr>
            </a:p>
          </p:txBody>
        </p:sp>
        <p:sp>
          <p:nvSpPr>
            <p:cNvPr id="182" name="TextBox 181">
              <a:extLst>
                <a:ext uri="{FF2B5EF4-FFF2-40B4-BE49-F238E27FC236}">
                  <a16:creationId xmlns:a16="http://schemas.microsoft.com/office/drawing/2014/main" id="{F31FF9EF-F800-4DB0-A285-CB3D0363BB55}"/>
                </a:ext>
              </a:extLst>
            </p:cNvPr>
            <p:cNvSpPr txBox="1"/>
            <p:nvPr/>
          </p:nvSpPr>
          <p:spPr>
            <a:xfrm>
              <a:off x="7543800" y="2413486"/>
              <a:ext cx="1524000" cy="269200"/>
            </a:xfrm>
            <a:prstGeom prst="rect">
              <a:avLst/>
            </a:prstGeom>
            <a:noFill/>
          </p:spPr>
          <p:txBody>
            <a:bodyPr wrap="square" rtlCol="0">
              <a:spAutoFit/>
            </a:bodyPr>
            <a:lstStyle/>
            <a:p>
              <a:pPr algn="ctr"/>
              <a:r>
                <a:rPr lang="en-US" sz="1100" b="1" dirty="0">
                  <a:solidFill>
                    <a:schemeClr val="tx1">
                      <a:lumMod val="65000"/>
                      <a:lumOff val="35000"/>
                    </a:schemeClr>
                  </a:solidFill>
                  <a:latin typeface="+mj-lt"/>
                </a:rPr>
                <a:t>Account</a:t>
              </a:r>
            </a:p>
          </p:txBody>
        </p:sp>
        <p:grpSp>
          <p:nvGrpSpPr>
            <p:cNvPr id="183" name="Group 182">
              <a:extLst>
                <a:ext uri="{FF2B5EF4-FFF2-40B4-BE49-F238E27FC236}">
                  <a16:creationId xmlns:a16="http://schemas.microsoft.com/office/drawing/2014/main" id="{C8266290-60B0-4009-80D5-1A76EF4FCA35}"/>
                </a:ext>
              </a:extLst>
            </p:cNvPr>
            <p:cNvGrpSpPr/>
            <p:nvPr/>
          </p:nvGrpSpPr>
          <p:grpSpPr>
            <a:xfrm>
              <a:off x="7696200" y="3021468"/>
              <a:ext cx="990600" cy="313643"/>
              <a:chOff x="1600200" y="3236987"/>
              <a:chExt cx="1981200" cy="526164"/>
            </a:xfrm>
          </p:grpSpPr>
          <p:cxnSp>
            <p:nvCxnSpPr>
              <p:cNvPr id="184" name="Straight Connector 183">
                <a:extLst>
                  <a:ext uri="{FF2B5EF4-FFF2-40B4-BE49-F238E27FC236}">
                    <a16:creationId xmlns:a16="http://schemas.microsoft.com/office/drawing/2014/main" id="{8D2BD3AC-0470-40EF-A7B1-D5EFCA7F5E8F}"/>
                  </a:ext>
                </a:extLst>
              </p:cNvPr>
              <p:cNvCxnSpPr>
                <a:cxnSpLocks/>
              </p:cNvCxnSpPr>
              <p:nvPr/>
            </p:nvCxnSpPr>
            <p:spPr>
              <a:xfrm>
                <a:off x="1600200" y="3236987"/>
                <a:ext cx="198120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4BB555DB-E360-413C-9842-341FA2DD054D}"/>
                  </a:ext>
                </a:extLst>
              </p:cNvPr>
              <p:cNvCxnSpPr/>
              <p:nvPr/>
            </p:nvCxnSpPr>
            <p:spPr>
              <a:xfrm>
                <a:off x="1600200" y="3500070"/>
                <a:ext cx="1447802"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FE5DECA-6B60-4A72-9A22-6231B5DBA0FF}"/>
                  </a:ext>
                </a:extLst>
              </p:cNvPr>
              <p:cNvCxnSpPr>
                <a:cxnSpLocks/>
              </p:cNvCxnSpPr>
              <p:nvPr/>
            </p:nvCxnSpPr>
            <p:spPr>
              <a:xfrm>
                <a:off x="1600200" y="3763151"/>
                <a:ext cx="99060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25" name="TextBox 24">
            <a:extLst>
              <a:ext uri="{FF2B5EF4-FFF2-40B4-BE49-F238E27FC236}">
                <a16:creationId xmlns:a16="http://schemas.microsoft.com/office/drawing/2014/main" id="{A80ED303-2AA3-4E58-BADF-C3BED787A1F8}"/>
              </a:ext>
            </a:extLst>
          </p:cNvPr>
          <p:cNvSpPr txBox="1"/>
          <p:nvPr/>
        </p:nvSpPr>
        <p:spPr>
          <a:xfrm>
            <a:off x="917314" y="5018524"/>
            <a:ext cx="2895439" cy="215444"/>
          </a:xfrm>
          <a:prstGeom prst="rect">
            <a:avLst/>
          </a:prstGeom>
          <a:noFill/>
        </p:spPr>
        <p:txBody>
          <a:bodyPr wrap="square" rtlCol="0">
            <a:spAutoFit/>
          </a:bodyPr>
          <a:lstStyle>
            <a:defPPr>
              <a:defRPr lang="en-US"/>
            </a:defPPr>
            <a:lvl1pPr algn="ctr">
              <a:defRPr sz="1000" b="1">
                <a:solidFill>
                  <a:schemeClr val="tx1">
                    <a:lumMod val="65000"/>
                    <a:lumOff val="35000"/>
                  </a:schemeClr>
                </a:solidFill>
                <a:latin typeface="+mj-lt"/>
              </a:defRPr>
            </a:lvl1pPr>
          </a:lstStyle>
          <a:p>
            <a:r>
              <a:rPr lang="en-US" sz="800" dirty="0"/>
              <a:t>Account Status: Current, Delinquent, Charged-off, Written-off</a:t>
            </a:r>
          </a:p>
        </p:txBody>
      </p:sp>
      <p:grpSp>
        <p:nvGrpSpPr>
          <p:cNvPr id="190" name="Group 189">
            <a:extLst>
              <a:ext uri="{FF2B5EF4-FFF2-40B4-BE49-F238E27FC236}">
                <a16:creationId xmlns:a16="http://schemas.microsoft.com/office/drawing/2014/main" id="{5B68E742-A17F-4CCD-9286-5A1073BBB673}"/>
              </a:ext>
            </a:extLst>
          </p:cNvPr>
          <p:cNvGrpSpPr/>
          <p:nvPr/>
        </p:nvGrpSpPr>
        <p:grpSpPr>
          <a:xfrm>
            <a:off x="2274844" y="2484024"/>
            <a:ext cx="1537909" cy="868514"/>
            <a:chOff x="7543800" y="2324100"/>
            <a:chExt cx="1524000" cy="1638300"/>
          </a:xfrm>
        </p:grpSpPr>
        <p:sp>
          <p:nvSpPr>
            <p:cNvPr id="191" name="Rectangle: Folded Corner 190">
              <a:extLst>
                <a:ext uri="{FF2B5EF4-FFF2-40B4-BE49-F238E27FC236}">
                  <a16:creationId xmlns:a16="http://schemas.microsoft.com/office/drawing/2014/main" id="{BD91E0F4-2BCB-4D2B-9566-ACCAAA954DB5}"/>
                </a:ext>
              </a:extLst>
            </p:cNvPr>
            <p:cNvSpPr/>
            <p:nvPr/>
          </p:nvSpPr>
          <p:spPr>
            <a:xfrm>
              <a:off x="7543800" y="2324100"/>
              <a:ext cx="1524000" cy="1638300"/>
            </a:xfrm>
            <a:prstGeom prst="foldedCorner">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mj-lt"/>
              </a:endParaRPr>
            </a:p>
          </p:txBody>
        </p:sp>
        <p:sp>
          <p:nvSpPr>
            <p:cNvPr id="192" name="TextBox 191">
              <a:extLst>
                <a:ext uri="{FF2B5EF4-FFF2-40B4-BE49-F238E27FC236}">
                  <a16:creationId xmlns:a16="http://schemas.microsoft.com/office/drawing/2014/main" id="{35183157-65F2-4F96-87EC-67ECAEAAA6E2}"/>
                </a:ext>
              </a:extLst>
            </p:cNvPr>
            <p:cNvSpPr txBox="1"/>
            <p:nvPr/>
          </p:nvSpPr>
          <p:spPr>
            <a:xfrm>
              <a:off x="7543800" y="2413486"/>
              <a:ext cx="1524000" cy="459057"/>
            </a:xfrm>
            <a:prstGeom prst="rect">
              <a:avLst/>
            </a:prstGeom>
            <a:noFill/>
          </p:spPr>
          <p:txBody>
            <a:bodyPr wrap="square" rtlCol="0">
              <a:spAutoFit/>
            </a:bodyPr>
            <a:lstStyle/>
            <a:p>
              <a:pPr algn="ctr"/>
              <a:r>
                <a:rPr lang="en-US" sz="1000" b="1" dirty="0">
                  <a:solidFill>
                    <a:schemeClr val="tx1">
                      <a:lumMod val="65000"/>
                      <a:lumOff val="35000"/>
                    </a:schemeClr>
                  </a:solidFill>
                  <a:latin typeface="+mj-lt"/>
                </a:rPr>
                <a:t>Contract</a:t>
              </a:r>
            </a:p>
          </p:txBody>
        </p:sp>
        <p:grpSp>
          <p:nvGrpSpPr>
            <p:cNvPr id="193" name="Group 192">
              <a:extLst>
                <a:ext uri="{FF2B5EF4-FFF2-40B4-BE49-F238E27FC236}">
                  <a16:creationId xmlns:a16="http://schemas.microsoft.com/office/drawing/2014/main" id="{6454D654-9959-49EF-9BB9-AE8BBC61CD8F}"/>
                </a:ext>
              </a:extLst>
            </p:cNvPr>
            <p:cNvGrpSpPr/>
            <p:nvPr/>
          </p:nvGrpSpPr>
          <p:grpSpPr>
            <a:xfrm>
              <a:off x="7696200" y="2956469"/>
              <a:ext cx="990600" cy="272537"/>
              <a:chOff x="1600200" y="3127944"/>
              <a:chExt cx="1981200" cy="457205"/>
            </a:xfrm>
          </p:grpSpPr>
          <p:cxnSp>
            <p:nvCxnSpPr>
              <p:cNvPr id="194" name="Straight Connector 193">
                <a:extLst>
                  <a:ext uri="{FF2B5EF4-FFF2-40B4-BE49-F238E27FC236}">
                    <a16:creationId xmlns:a16="http://schemas.microsoft.com/office/drawing/2014/main" id="{83589C0C-B071-4E7E-B46A-FA5474994336}"/>
                  </a:ext>
                </a:extLst>
              </p:cNvPr>
              <p:cNvCxnSpPr>
                <a:cxnSpLocks/>
              </p:cNvCxnSpPr>
              <p:nvPr/>
            </p:nvCxnSpPr>
            <p:spPr>
              <a:xfrm>
                <a:off x="1600200" y="3127944"/>
                <a:ext cx="198120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23EE0FAA-CF10-49B0-8299-47E5CB23EEE1}"/>
                  </a:ext>
                </a:extLst>
              </p:cNvPr>
              <p:cNvCxnSpPr/>
              <p:nvPr/>
            </p:nvCxnSpPr>
            <p:spPr>
              <a:xfrm>
                <a:off x="1600200" y="3356537"/>
                <a:ext cx="1447801"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FBEBCA69-9EB4-44FD-ACA8-A1E41D7E744D}"/>
                  </a:ext>
                </a:extLst>
              </p:cNvPr>
              <p:cNvCxnSpPr>
                <a:cxnSpLocks/>
              </p:cNvCxnSpPr>
              <p:nvPr/>
            </p:nvCxnSpPr>
            <p:spPr>
              <a:xfrm>
                <a:off x="1600200" y="3585149"/>
                <a:ext cx="99060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73" name="Group 72">
            <a:extLst>
              <a:ext uri="{FF2B5EF4-FFF2-40B4-BE49-F238E27FC236}">
                <a16:creationId xmlns:a16="http://schemas.microsoft.com/office/drawing/2014/main" id="{8DA091ED-B31C-431B-9D57-5E7A424AEC99}"/>
              </a:ext>
            </a:extLst>
          </p:cNvPr>
          <p:cNvGrpSpPr/>
          <p:nvPr/>
        </p:nvGrpSpPr>
        <p:grpSpPr>
          <a:xfrm>
            <a:off x="639750" y="1561372"/>
            <a:ext cx="1537909" cy="868514"/>
            <a:chOff x="7543800" y="2324100"/>
            <a:chExt cx="1524000" cy="1638300"/>
          </a:xfrm>
          <a:solidFill>
            <a:schemeClr val="accent4">
              <a:lumMod val="20000"/>
              <a:lumOff val="80000"/>
            </a:schemeClr>
          </a:solidFill>
        </p:grpSpPr>
        <p:sp>
          <p:nvSpPr>
            <p:cNvPr id="74" name="Rectangle: Folded Corner 73">
              <a:extLst>
                <a:ext uri="{FF2B5EF4-FFF2-40B4-BE49-F238E27FC236}">
                  <a16:creationId xmlns:a16="http://schemas.microsoft.com/office/drawing/2014/main" id="{E1B35AB7-0429-4EF8-8330-6274067D0A67}"/>
                </a:ext>
              </a:extLst>
            </p:cNvPr>
            <p:cNvSpPr/>
            <p:nvPr/>
          </p:nvSpPr>
          <p:spPr>
            <a:xfrm>
              <a:off x="7543800" y="2324100"/>
              <a:ext cx="1524000" cy="1638300"/>
            </a:xfrm>
            <a:prstGeom prst="foldedCorne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mj-lt"/>
              </a:endParaRPr>
            </a:p>
          </p:txBody>
        </p:sp>
        <p:sp>
          <p:nvSpPr>
            <p:cNvPr id="75" name="TextBox 74">
              <a:extLst>
                <a:ext uri="{FF2B5EF4-FFF2-40B4-BE49-F238E27FC236}">
                  <a16:creationId xmlns:a16="http://schemas.microsoft.com/office/drawing/2014/main" id="{D0874132-433B-400E-836D-DB48FAEC0D63}"/>
                </a:ext>
              </a:extLst>
            </p:cNvPr>
            <p:cNvSpPr txBox="1"/>
            <p:nvPr/>
          </p:nvSpPr>
          <p:spPr>
            <a:xfrm>
              <a:off x="7585976" y="2432956"/>
              <a:ext cx="1439647" cy="464453"/>
            </a:xfrm>
            <a:prstGeom prst="rect">
              <a:avLst/>
            </a:prstGeom>
            <a:grpFill/>
          </p:spPr>
          <p:txBody>
            <a:bodyPr wrap="square" rtlCol="0">
              <a:spAutoFit/>
            </a:bodyPr>
            <a:lstStyle/>
            <a:p>
              <a:pPr algn="ctr"/>
              <a:r>
                <a:rPr lang="en-US" sz="1000" b="1" dirty="0">
                  <a:solidFill>
                    <a:schemeClr val="tx1">
                      <a:lumMod val="65000"/>
                      <a:lumOff val="35000"/>
                    </a:schemeClr>
                  </a:solidFill>
                  <a:latin typeface="+mj-lt"/>
                </a:rPr>
                <a:t>Document Context</a:t>
              </a:r>
            </a:p>
          </p:txBody>
        </p:sp>
        <p:grpSp>
          <p:nvGrpSpPr>
            <p:cNvPr id="76" name="Group 75">
              <a:extLst>
                <a:ext uri="{FF2B5EF4-FFF2-40B4-BE49-F238E27FC236}">
                  <a16:creationId xmlns:a16="http://schemas.microsoft.com/office/drawing/2014/main" id="{2E50B182-D858-420B-A657-0C48AB797102}"/>
                </a:ext>
              </a:extLst>
            </p:cNvPr>
            <p:cNvGrpSpPr/>
            <p:nvPr/>
          </p:nvGrpSpPr>
          <p:grpSpPr>
            <a:xfrm>
              <a:off x="7696200" y="2956469"/>
              <a:ext cx="990600" cy="272537"/>
              <a:chOff x="1600200" y="3127944"/>
              <a:chExt cx="1981200" cy="457205"/>
            </a:xfrm>
            <a:grpFill/>
          </p:grpSpPr>
          <p:cxnSp>
            <p:nvCxnSpPr>
              <p:cNvPr id="77" name="Straight Connector 76">
                <a:extLst>
                  <a:ext uri="{FF2B5EF4-FFF2-40B4-BE49-F238E27FC236}">
                    <a16:creationId xmlns:a16="http://schemas.microsoft.com/office/drawing/2014/main" id="{B6A81945-EEF4-49ED-A68B-94A59968E93F}"/>
                  </a:ext>
                </a:extLst>
              </p:cNvPr>
              <p:cNvCxnSpPr>
                <a:cxnSpLocks/>
              </p:cNvCxnSpPr>
              <p:nvPr/>
            </p:nvCxnSpPr>
            <p:spPr>
              <a:xfrm>
                <a:off x="1600200" y="3127944"/>
                <a:ext cx="1981200" cy="0"/>
              </a:xfrm>
              <a:prstGeom prst="line">
                <a:avLst/>
              </a:prstGeom>
              <a:grpFill/>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FEBFEA4-414F-4B14-8079-00397F9E0AD6}"/>
                  </a:ext>
                </a:extLst>
              </p:cNvPr>
              <p:cNvCxnSpPr/>
              <p:nvPr/>
            </p:nvCxnSpPr>
            <p:spPr>
              <a:xfrm>
                <a:off x="1600200" y="3356537"/>
                <a:ext cx="1447801" cy="0"/>
              </a:xfrm>
              <a:prstGeom prst="line">
                <a:avLst/>
              </a:prstGeom>
              <a:grpFill/>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53FE805-7888-4BAB-9E17-B8922B4DFD7A}"/>
                  </a:ext>
                </a:extLst>
              </p:cNvPr>
              <p:cNvCxnSpPr>
                <a:cxnSpLocks/>
              </p:cNvCxnSpPr>
              <p:nvPr/>
            </p:nvCxnSpPr>
            <p:spPr>
              <a:xfrm>
                <a:off x="1600200" y="3585149"/>
                <a:ext cx="990600" cy="0"/>
              </a:xfrm>
              <a:prstGeom prst="line">
                <a:avLst/>
              </a:prstGeom>
              <a:grpFill/>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964374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11</a:t>
            </a:fld>
            <a:endParaRPr lang="en-US" altLang="en-US" dirty="0"/>
          </a:p>
        </p:txBody>
      </p:sp>
      <p:sp>
        <p:nvSpPr>
          <p:cNvPr id="3" name="Title 2"/>
          <p:cNvSpPr>
            <a:spLocks noGrp="1"/>
          </p:cNvSpPr>
          <p:nvPr>
            <p:ph type="title"/>
          </p:nvPr>
        </p:nvSpPr>
        <p:spPr/>
        <p:txBody>
          <a:bodyPr/>
          <a:lstStyle/>
          <a:p>
            <a:r>
              <a:rPr lang="en-US" sz="2000" dirty="0">
                <a:solidFill>
                  <a:schemeClr val="tx1">
                    <a:lumMod val="75000"/>
                    <a:lumOff val="25000"/>
                  </a:schemeClr>
                </a:solidFill>
              </a:rPr>
              <a:t>Core Servicing Domain: </a:t>
            </a:r>
            <a:r>
              <a:rPr lang="en-US" sz="2000" dirty="0">
                <a:solidFill>
                  <a:schemeClr val="tx1">
                    <a:lumMod val="50000"/>
                    <a:lumOff val="50000"/>
                  </a:schemeClr>
                </a:solidFill>
              </a:rPr>
              <a:t>Consumer Loan &amp; Lease Cross Reference Conceptual Model</a:t>
            </a:r>
          </a:p>
        </p:txBody>
      </p:sp>
      <p:grpSp>
        <p:nvGrpSpPr>
          <p:cNvPr id="5" name="Group 4">
            <a:extLst>
              <a:ext uri="{FF2B5EF4-FFF2-40B4-BE49-F238E27FC236}">
                <a16:creationId xmlns:a16="http://schemas.microsoft.com/office/drawing/2014/main" id="{1BBD3B40-DAFE-4D02-B342-DCE7C2856087}"/>
              </a:ext>
            </a:extLst>
          </p:cNvPr>
          <p:cNvGrpSpPr/>
          <p:nvPr/>
        </p:nvGrpSpPr>
        <p:grpSpPr>
          <a:xfrm>
            <a:off x="420472" y="914400"/>
            <a:ext cx="5751728" cy="5550885"/>
            <a:chOff x="420472" y="914400"/>
            <a:chExt cx="5751728" cy="5550885"/>
          </a:xfrm>
        </p:grpSpPr>
        <p:sp>
          <p:nvSpPr>
            <p:cNvPr id="188" name="Rectangle: Folded Corner 187">
              <a:extLst>
                <a:ext uri="{FF2B5EF4-FFF2-40B4-BE49-F238E27FC236}">
                  <a16:creationId xmlns:a16="http://schemas.microsoft.com/office/drawing/2014/main" id="{C0EB7539-1A28-4EDF-A651-2BCD15D9091C}"/>
                </a:ext>
              </a:extLst>
            </p:cNvPr>
            <p:cNvSpPr/>
            <p:nvPr/>
          </p:nvSpPr>
          <p:spPr>
            <a:xfrm>
              <a:off x="762000" y="1283685"/>
              <a:ext cx="5410200" cy="5181600"/>
            </a:xfrm>
            <a:prstGeom prst="foldedCorner">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Folded Corner 186">
              <a:extLst>
                <a:ext uri="{FF2B5EF4-FFF2-40B4-BE49-F238E27FC236}">
                  <a16:creationId xmlns:a16="http://schemas.microsoft.com/office/drawing/2014/main" id="{B50D8704-B1B5-4DF7-BA37-9EFEC46162CB}"/>
                </a:ext>
              </a:extLst>
            </p:cNvPr>
            <p:cNvSpPr/>
            <p:nvPr/>
          </p:nvSpPr>
          <p:spPr>
            <a:xfrm>
              <a:off x="609600" y="1131285"/>
              <a:ext cx="5410200" cy="5181600"/>
            </a:xfrm>
            <a:prstGeom prst="foldedCorner">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Folded Corner 6">
              <a:extLst>
                <a:ext uri="{FF2B5EF4-FFF2-40B4-BE49-F238E27FC236}">
                  <a16:creationId xmlns:a16="http://schemas.microsoft.com/office/drawing/2014/main" id="{5F94ABD3-95D8-48BC-9E68-F7501427062A}"/>
                </a:ext>
              </a:extLst>
            </p:cNvPr>
            <p:cNvSpPr/>
            <p:nvPr/>
          </p:nvSpPr>
          <p:spPr>
            <a:xfrm>
              <a:off x="420472" y="914400"/>
              <a:ext cx="5410200" cy="5181600"/>
            </a:xfrm>
            <a:prstGeom prst="foldedCorner">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ABDFF127-7407-4723-9D8A-BEF350A97451}"/>
                </a:ext>
              </a:extLst>
            </p:cNvPr>
            <p:cNvSpPr txBox="1"/>
            <p:nvPr/>
          </p:nvSpPr>
          <p:spPr>
            <a:xfrm>
              <a:off x="420472" y="1049700"/>
              <a:ext cx="5410200" cy="338554"/>
            </a:xfrm>
            <a:prstGeom prst="rect">
              <a:avLst/>
            </a:prstGeom>
            <a:noFill/>
          </p:spPr>
          <p:txBody>
            <a:bodyPr wrap="square" rtlCol="0">
              <a:spAutoFit/>
            </a:bodyPr>
            <a:lstStyle/>
            <a:p>
              <a:pPr algn="ctr"/>
              <a:r>
                <a:rPr lang="en-US" sz="1600" b="1" dirty="0">
                  <a:solidFill>
                    <a:schemeClr val="tx1">
                      <a:lumMod val="65000"/>
                      <a:lumOff val="35000"/>
                    </a:schemeClr>
                  </a:solidFill>
                  <a:latin typeface="+mj-lt"/>
                </a:rPr>
                <a:t>Consumer Loan/Lease Cross Reference Document</a:t>
              </a:r>
            </a:p>
          </p:txBody>
        </p:sp>
        <p:grpSp>
          <p:nvGrpSpPr>
            <p:cNvPr id="180" name="Group 179">
              <a:extLst>
                <a:ext uri="{FF2B5EF4-FFF2-40B4-BE49-F238E27FC236}">
                  <a16:creationId xmlns:a16="http://schemas.microsoft.com/office/drawing/2014/main" id="{8470099B-567D-4944-8D14-8F0905A53F28}"/>
                </a:ext>
              </a:extLst>
            </p:cNvPr>
            <p:cNvGrpSpPr/>
            <p:nvPr/>
          </p:nvGrpSpPr>
          <p:grpSpPr>
            <a:xfrm>
              <a:off x="972670" y="3429984"/>
              <a:ext cx="3657164" cy="2366439"/>
              <a:chOff x="7543800" y="2324100"/>
              <a:chExt cx="1524000" cy="1638300"/>
            </a:xfrm>
          </p:grpSpPr>
          <p:sp>
            <p:nvSpPr>
              <p:cNvPr id="181" name="Rectangle: Folded Corner 180">
                <a:extLst>
                  <a:ext uri="{FF2B5EF4-FFF2-40B4-BE49-F238E27FC236}">
                    <a16:creationId xmlns:a16="http://schemas.microsoft.com/office/drawing/2014/main" id="{EE36814B-FF4A-4F29-813B-FA5646E2ADF8}"/>
                  </a:ext>
                </a:extLst>
              </p:cNvPr>
              <p:cNvSpPr/>
              <p:nvPr/>
            </p:nvSpPr>
            <p:spPr>
              <a:xfrm>
                <a:off x="7543800" y="2324100"/>
                <a:ext cx="1524000" cy="1638300"/>
              </a:xfrm>
              <a:prstGeom prst="foldedCorner">
                <a:avLst/>
              </a:prstGeom>
              <a:solidFill>
                <a:srgbClr val="EBF7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mj-lt"/>
                </a:endParaRPr>
              </a:p>
            </p:txBody>
          </p:sp>
          <p:sp>
            <p:nvSpPr>
              <p:cNvPr id="182" name="TextBox 181">
                <a:extLst>
                  <a:ext uri="{FF2B5EF4-FFF2-40B4-BE49-F238E27FC236}">
                    <a16:creationId xmlns:a16="http://schemas.microsoft.com/office/drawing/2014/main" id="{F31FF9EF-F800-4DB0-A285-CB3D0363BB55}"/>
                  </a:ext>
                </a:extLst>
              </p:cNvPr>
              <p:cNvSpPr txBox="1"/>
              <p:nvPr/>
            </p:nvSpPr>
            <p:spPr>
              <a:xfrm>
                <a:off x="7543800" y="2413487"/>
                <a:ext cx="1524000" cy="363638"/>
              </a:xfrm>
              <a:prstGeom prst="rect">
                <a:avLst/>
              </a:prstGeom>
              <a:noFill/>
            </p:spPr>
            <p:txBody>
              <a:bodyPr wrap="square" rtlCol="0">
                <a:spAutoFit/>
              </a:bodyPr>
              <a:lstStyle/>
              <a:p>
                <a:pPr algn="ctr"/>
                <a:r>
                  <a:rPr lang="en-US" sz="1100" b="1" dirty="0">
                    <a:solidFill>
                      <a:schemeClr val="tx1">
                        <a:lumMod val="65000"/>
                        <a:lumOff val="35000"/>
                      </a:schemeClr>
                    </a:solidFill>
                    <a:latin typeface="+mj-lt"/>
                  </a:rPr>
                  <a:t>Consumer Lease Cross Reference</a:t>
                </a:r>
              </a:p>
            </p:txBody>
          </p:sp>
        </p:grpSp>
        <p:sp>
          <p:nvSpPr>
            <p:cNvPr id="4" name="TextBox 3">
              <a:extLst>
                <a:ext uri="{FF2B5EF4-FFF2-40B4-BE49-F238E27FC236}">
                  <a16:creationId xmlns:a16="http://schemas.microsoft.com/office/drawing/2014/main" id="{1428357B-A211-4A4D-9954-307968D4B245}"/>
                </a:ext>
              </a:extLst>
            </p:cNvPr>
            <p:cNvSpPr txBox="1"/>
            <p:nvPr/>
          </p:nvSpPr>
          <p:spPr>
            <a:xfrm>
              <a:off x="825747" y="3041760"/>
              <a:ext cx="2414572" cy="276999"/>
            </a:xfrm>
            <a:prstGeom prst="rect">
              <a:avLst/>
            </a:prstGeom>
            <a:noFill/>
          </p:spPr>
          <p:txBody>
            <a:bodyPr wrap="none" rtlCol="0">
              <a:spAutoFit/>
            </a:bodyPr>
            <a:lstStyle/>
            <a:p>
              <a:r>
                <a:rPr lang="en-US" sz="1200" dirty="0" err="1">
                  <a:latin typeface="+mn-lt"/>
                </a:rPr>
                <a:t>consumerLeaseCrossReferenceType</a:t>
              </a:r>
              <a:endParaRPr lang="en-US" sz="1200" dirty="0">
                <a:latin typeface="+mn-lt"/>
              </a:endParaRPr>
            </a:p>
          </p:txBody>
        </p:sp>
        <p:grpSp>
          <p:nvGrpSpPr>
            <p:cNvPr id="74" name="Group 73">
              <a:extLst>
                <a:ext uri="{FF2B5EF4-FFF2-40B4-BE49-F238E27FC236}">
                  <a16:creationId xmlns:a16="http://schemas.microsoft.com/office/drawing/2014/main" id="{20AEDEB7-5194-4627-A25D-7E340B27918E}"/>
                </a:ext>
              </a:extLst>
            </p:cNvPr>
            <p:cNvGrpSpPr/>
            <p:nvPr/>
          </p:nvGrpSpPr>
          <p:grpSpPr>
            <a:xfrm>
              <a:off x="795035" y="3223691"/>
              <a:ext cx="3657164" cy="2366439"/>
              <a:chOff x="7543800" y="2324100"/>
              <a:chExt cx="1524000" cy="1638300"/>
            </a:xfrm>
          </p:grpSpPr>
          <p:sp>
            <p:nvSpPr>
              <p:cNvPr id="75" name="Rectangle: Folded Corner 74">
                <a:extLst>
                  <a:ext uri="{FF2B5EF4-FFF2-40B4-BE49-F238E27FC236}">
                    <a16:creationId xmlns:a16="http://schemas.microsoft.com/office/drawing/2014/main" id="{88928249-6224-4EF4-B6C7-54006DD3EBDA}"/>
                  </a:ext>
                </a:extLst>
              </p:cNvPr>
              <p:cNvSpPr/>
              <p:nvPr/>
            </p:nvSpPr>
            <p:spPr>
              <a:xfrm>
                <a:off x="7543800" y="2324100"/>
                <a:ext cx="1524000" cy="1638300"/>
              </a:xfrm>
              <a:prstGeom prst="foldedCorner">
                <a:avLst/>
              </a:prstGeom>
              <a:solidFill>
                <a:srgbClr val="EBF7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mj-lt"/>
                </a:endParaRPr>
              </a:p>
            </p:txBody>
          </p:sp>
          <p:sp>
            <p:nvSpPr>
              <p:cNvPr id="76" name="TextBox 75">
                <a:extLst>
                  <a:ext uri="{FF2B5EF4-FFF2-40B4-BE49-F238E27FC236}">
                    <a16:creationId xmlns:a16="http://schemas.microsoft.com/office/drawing/2014/main" id="{820812B9-85D2-46C5-B4BA-32E155E2232A}"/>
                  </a:ext>
                </a:extLst>
              </p:cNvPr>
              <p:cNvSpPr txBox="1"/>
              <p:nvPr/>
            </p:nvSpPr>
            <p:spPr>
              <a:xfrm>
                <a:off x="7543800" y="2413487"/>
                <a:ext cx="1524000" cy="363638"/>
              </a:xfrm>
              <a:prstGeom prst="rect">
                <a:avLst/>
              </a:prstGeom>
              <a:noFill/>
            </p:spPr>
            <p:txBody>
              <a:bodyPr wrap="square" rtlCol="0">
                <a:spAutoFit/>
              </a:bodyPr>
              <a:lstStyle/>
              <a:p>
                <a:pPr algn="ctr"/>
                <a:r>
                  <a:rPr lang="en-US" sz="1100" b="1" dirty="0">
                    <a:solidFill>
                      <a:schemeClr val="tx1">
                        <a:lumMod val="65000"/>
                        <a:lumOff val="35000"/>
                      </a:schemeClr>
                    </a:solidFill>
                    <a:latin typeface="+mj-lt"/>
                  </a:rPr>
                  <a:t>Consumer Lease Cross Reference</a:t>
                </a:r>
              </a:p>
            </p:txBody>
          </p:sp>
        </p:grpSp>
        <p:grpSp>
          <p:nvGrpSpPr>
            <p:cNvPr id="77" name="Group 76">
              <a:extLst>
                <a:ext uri="{FF2B5EF4-FFF2-40B4-BE49-F238E27FC236}">
                  <a16:creationId xmlns:a16="http://schemas.microsoft.com/office/drawing/2014/main" id="{57AC2CAE-A353-4675-AE19-520A06E0C9CA}"/>
                </a:ext>
              </a:extLst>
            </p:cNvPr>
            <p:cNvGrpSpPr/>
            <p:nvPr/>
          </p:nvGrpSpPr>
          <p:grpSpPr>
            <a:xfrm>
              <a:off x="649823" y="3034128"/>
              <a:ext cx="3657164" cy="2366439"/>
              <a:chOff x="7543800" y="2324100"/>
              <a:chExt cx="1524000" cy="1638300"/>
            </a:xfrm>
          </p:grpSpPr>
          <p:sp>
            <p:nvSpPr>
              <p:cNvPr id="78" name="Rectangle: Folded Corner 77">
                <a:extLst>
                  <a:ext uri="{FF2B5EF4-FFF2-40B4-BE49-F238E27FC236}">
                    <a16:creationId xmlns:a16="http://schemas.microsoft.com/office/drawing/2014/main" id="{D21F3198-0F37-4187-8333-BE693E7D87BD}"/>
                  </a:ext>
                </a:extLst>
              </p:cNvPr>
              <p:cNvSpPr/>
              <p:nvPr/>
            </p:nvSpPr>
            <p:spPr>
              <a:xfrm>
                <a:off x="7543800" y="2324100"/>
                <a:ext cx="1524000" cy="1638300"/>
              </a:xfrm>
              <a:prstGeom prst="foldedCorner">
                <a:avLst/>
              </a:prstGeom>
              <a:solidFill>
                <a:srgbClr val="EBF7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mj-lt"/>
                </a:endParaRPr>
              </a:p>
            </p:txBody>
          </p:sp>
          <p:sp>
            <p:nvSpPr>
              <p:cNvPr id="79" name="TextBox 78">
                <a:extLst>
                  <a:ext uri="{FF2B5EF4-FFF2-40B4-BE49-F238E27FC236}">
                    <a16:creationId xmlns:a16="http://schemas.microsoft.com/office/drawing/2014/main" id="{12E39D56-E43D-4F60-AA1B-7833A6E6F351}"/>
                  </a:ext>
                </a:extLst>
              </p:cNvPr>
              <p:cNvSpPr txBox="1"/>
              <p:nvPr/>
            </p:nvSpPr>
            <p:spPr>
              <a:xfrm>
                <a:off x="7543800" y="2413487"/>
                <a:ext cx="1524000" cy="175788"/>
              </a:xfrm>
              <a:prstGeom prst="rect">
                <a:avLst/>
              </a:prstGeom>
              <a:noFill/>
            </p:spPr>
            <p:txBody>
              <a:bodyPr wrap="square" rtlCol="0">
                <a:spAutoFit/>
              </a:bodyPr>
              <a:lstStyle/>
              <a:p>
                <a:pPr algn="ctr"/>
                <a:r>
                  <a:rPr lang="en-US" sz="1000" b="1" dirty="0">
                    <a:solidFill>
                      <a:schemeClr val="tx1">
                        <a:lumMod val="65000"/>
                        <a:lumOff val="35000"/>
                      </a:schemeClr>
                    </a:solidFill>
                    <a:latin typeface="+mj-lt"/>
                  </a:rPr>
                  <a:t>Consumer Loan/Lease Cross Reference</a:t>
                </a:r>
              </a:p>
            </p:txBody>
          </p:sp>
        </p:grpSp>
        <p:grpSp>
          <p:nvGrpSpPr>
            <p:cNvPr id="18" name="Group 17">
              <a:extLst>
                <a:ext uri="{FF2B5EF4-FFF2-40B4-BE49-F238E27FC236}">
                  <a16:creationId xmlns:a16="http://schemas.microsoft.com/office/drawing/2014/main" id="{58A844AF-154F-404F-842E-7FCE88F926E8}"/>
                </a:ext>
              </a:extLst>
            </p:cNvPr>
            <p:cNvGrpSpPr/>
            <p:nvPr/>
          </p:nvGrpSpPr>
          <p:grpSpPr>
            <a:xfrm>
              <a:off x="1560223" y="3672842"/>
              <a:ext cx="1836363" cy="1388708"/>
              <a:chOff x="7609901" y="1581521"/>
              <a:chExt cx="1836363" cy="1839310"/>
            </a:xfrm>
          </p:grpSpPr>
          <p:grpSp>
            <p:nvGrpSpPr>
              <p:cNvPr id="127" name="Group 126">
                <a:extLst>
                  <a:ext uri="{FF2B5EF4-FFF2-40B4-BE49-F238E27FC236}">
                    <a16:creationId xmlns:a16="http://schemas.microsoft.com/office/drawing/2014/main" id="{FFE3DCC6-8643-45C9-809A-2625F12F86C6}"/>
                  </a:ext>
                </a:extLst>
              </p:cNvPr>
              <p:cNvGrpSpPr/>
              <p:nvPr/>
            </p:nvGrpSpPr>
            <p:grpSpPr>
              <a:xfrm>
                <a:off x="7609901" y="1581521"/>
                <a:ext cx="1216664" cy="1179488"/>
                <a:chOff x="7543800" y="2324100"/>
                <a:chExt cx="1524000" cy="1638300"/>
              </a:xfrm>
            </p:grpSpPr>
            <p:sp>
              <p:nvSpPr>
                <p:cNvPr id="128" name="Rectangle: Folded Corner 127">
                  <a:extLst>
                    <a:ext uri="{FF2B5EF4-FFF2-40B4-BE49-F238E27FC236}">
                      <a16:creationId xmlns:a16="http://schemas.microsoft.com/office/drawing/2014/main" id="{6DB2CE50-6C0B-4CE6-A901-1BFA168A51BC}"/>
                    </a:ext>
                  </a:extLst>
                </p:cNvPr>
                <p:cNvSpPr/>
                <p:nvPr/>
              </p:nvSpPr>
              <p:spPr>
                <a:xfrm>
                  <a:off x="7543800" y="2324100"/>
                  <a:ext cx="1524000" cy="1638300"/>
                </a:xfrm>
                <a:prstGeom prst="foldedCorner">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mj-lt"/>
                  </a:endParaRPr>
                </a:p>
              </p:txBody>
            </p:sp>
            <p:sp>
              <p:nvSpPr>
                <p:cNvPr id="129" name="TextBox 128">
                  <a:extLst>
                    <a:ext uri="{FF2B5EF4-FFF2-40B4-BE49-F238E27FC236}">
                      <a16:creationId xmlns:a16="http://schemas.microsoft.com/office/drawing/2014/main" id="{17759457-18F6-40CF-B6B4-F508C550E901}"/>
                    </a:ext>
                  </a:extLst>
                </p:cNvPr>
                <p:cNvSpPr txBox="1"/>
                <p:nvPr/>
              </p:nvSpPr>
              <p:spPr>
                <a:xfrm>
                  <a:off x="7543800" y="2413487"/>
                  <a:ext cx="1524000" cy="452970"/>
                </a:xfrm>
                <a:prstGeom prst="rect">
                  <a:avLst/>
                </a:prstGeom>
                <a:noFill/>
              </p:spPr>
              <p:txBody>
                <a:bodyPr wrap="square" rtlCol="0">
                  <a:spAutoFit/>
                </a:bodyPr>
                <a:lstStyle/>
                <a:p>
                  <a:pPr algn="ctr"/>
                  <a:r>
                    <a:rPr lang="en-US" sz="1000" b="1" dirty="0">
                      <a:solidFill>
                        <a:schemeClr val="tx1">
                          <a:lumMod val="65000"/>
                          <a:lumOff val="35000"/>
                        </a:schemeClr>
                      </a:solidFill>
                      <a:latin typeface="+mn-lt"/>
                    </a:rPr>
                    <a:t>Reference Map</a:t>
                  </a:r>
                </a:p>
              </p:txBody>
            </p:sp>
            <p:grpSp>
              <p:nvGrpSpPr>
                <p:cNvPr id="130" name="Group 129">
                  <a:extLst>
                    <a:ext uri="{FF2B5EF4-FFF2-40B4-BE49-F238E27FC236}">
                      <a16:creationId xmlns:a16="http://schemas.microsoft.com/office/drawing/2014/main" id="{6D18B9B9-BFE5-4BE8-9DB3-54582BE8D252}"/>
                    </a:ext>
                  </a:extLst>
                </p:cNvPr>
                <p:cNvGrpSpPr/>
                <p:nvPr/>
              </p:nvGrpSpPr>
              <p:grpSpPr>
                <a:xfrm>
                  <a:off x="7696200" y="2918176"/>
                  <a:ext cx="990600" cy="272536"/>
                  <a:chOff x="1600200" y="3063710"/>
                  <a:chExt cx="1981200" cy="457204"/>
                </a:xfrm>
              </p:grpSpPr>
              <p:cxnSp>
                <p:nvCxnSpPr>
                  <p:cNvPr id="131" name="Straight Connector 130">
                    <a:extLst>
                      <a:ext uri="{FF2B5EF4-FFF2-40B4-BE49-F238E27FC236}">
                        <a16:creationId xmlns:a16="http://schemas.microsoft.com/office/drawing/2014/main" id="{16E66F37-3EBA-446F-BFEC-2642117DC6D0}"/>
                      </a:ext>
                    </a:extLst>
                  </p:cNvPr>
                  <p:cNvCxnSpPr>
                    <a:cxnSpLocks/>
                  </p:cNvCxnSpPr>
                  <p:nvPr/>
                </p:nvCxnSpPr>
                <p:spPr>
                  <a:xfrm>
                    <a:off x="1600200" y="3063710"/>
                    <a:ext cx="198120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26204C4-CF50-4449-8DCD-59169AC4018F}"/>
                      </a:ext>
                    </a:extLst>
                  </p:cNvPr>
                  <p:cNvCxnSpPr/>
                  <p:nvPr/>
                </p:nvCxnSpPr>
                <p:spPr>
                  <a:xfrm>
                    <a:off x="1600200" y="3292312"/>
                    <a:ext cx="1447801"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E252142-C956-43F3-9949-D04C960308F7}"/>
                      </a:ext>
                    </a:extLst>
                  </p:cNvPr>
                  <p:cNvCxnSpPr>
                    <a:cxnSpLocks/>
                  </p:cNvCxnSpPr>
                  <p:nvPr/>
                </p:nvCxnSpPr>
                <p:spPr>
                  <a:xfrm>
                    <a:off x="1600200" y="3520914"/>
                    <a:ext cx="99060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7" name="Group 116">
                <a:extLst>
                  <a:ext uri="{FF2B5EF4-FFF2-40B4-BE49-F238E27FC236}">
                    <a16:creationId xmlns:a16="http://schemas.microsoft.com/office/drawing/2014/main" id="{D7DC906B-B87A-4712-BFDF-DA5E46D53FFE}"/>
                  </a:ext>
                </a:extLst>
              </p:cNvPr>
              <p:cNvGrpSpPr/>
              <p:nvPr/>
            </p:nvGrpSpPr>
            <p:grpSpPr>
              <a:xfrm>
                <a:off x="7925434" y="1918483"/>
                <a:ext cx="1216664" cy="1179488"/>
                <a:chOff x="7543800" y="2324100"/>
                <a:chExt cx="1524000" cy="1638300"/>
              </a:xfrm>
            </p:grpSpPr>
            <p:sp>
              <p:nvSpPr>
                <p:cNvPr id="120" name="Rectangle: Folded Corner 119">
                  <a:extLst>
                    <a:ext uri="{FF2B5EF4-FFF2-40B4-BE49-F238E27FC236}">
                      <a16:creationId xmlns:a16="http://schemas.microsoft.com/office/drawing/2014/main" id="{8E38D9F5-76D0-47D9-8442-E0323ACA36B9}"/>
                    </a:ext>
                  </a:extLst>
                </p:cNvPr>
                <p:cNvSpPr/>
                <p:nvPr/>
              </p:nvSpPr>
              <p:spPr>
                <a:xfrm>
                  <a:off x="7543800" y="2324100"/>
                  <a:ext cx="1524000" cy="1638300"/>
                </a:xfrm>
                <a:prstGeom prst="foldedCorner">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mj-lt"/>
                  </a:endParaRPr>
                </a:p>
              </p:txBody>
            </p:sp>
            <p:sp>
              <p:nvSpPr>
                <p:cNvPr id="122" name="TextBox 121">
                  <a:extLst>
                    <a:ext uri="{FF2B5EF4-FFF2-40B4-BE49-F238E27FC236}">
                      <a16:creationId xmlns:a16="http://schemas.microsoft.com/office/drawing/2014/main" id="{F04673B9-AA67-4C59-8DF2-F7D354DDD86A}"/>
                    </a:ext>
                  </a:extLst>
                </p:cNvPr>
                <p:cNvSpPr txBox="1"/>
                <p:nvPr/>
              </p:nvSpPr>
              <p:spPr>
                <a:xfrm>
                  <a:off x="7543800" y="2413487"/>
                  <a:ext cx="1524000" cy="452970"/>
                </a:xfrm>
                <a:prstGeom prst="rect">
                  <a:avLst/>
                </a:prstGeom>
                <a:noFill/>
              </p:spPr>
              <p:txBody>
                <a:bodyPr wrap="square" rtlCol="0">
                  <a:spAutoFit/>
                </a:bodyPr>
                <a:lstStyle/>
                <a:p>
                  <a:pPr algn="ctr"/>
                  <a:r>
                    <a:rPr lang="en-US" sz="1000" b="1" dirty="0">
                      <a:solidFill>
                        <a:schemeClr val="tx1">
                          <a:lumMod val="65000"/>
                          <a:lumOff val="35000"/>
                        </a:schemeClr>
                      </a:solidFill>
                      <a:latin typeface="+mn-lt"/>
                    </a:rPr>
                    <a:t>Reference Map</a:t>
                  </a:r>
                </a:p>
              </p:txBody>
            </p:sp>
            <p:grpSp>
              <p:nvGrpSpPr>
                <p:cNvPr id="123" name="Group 122">
                  <a:extLst>
                    <a:ext uri="{FF2B5EF4-FFF2-40B4-BE49-F238E27FC236}">
                      <a16:creationId xmlns:a16="http://schemas.microsoft.com/office/drawing/2014/main" id="{B10B7FCE-4BF9-4B97-93CD-E8C42F6C5B65}"/>
                    </a:ext>
                  </a:extLst>
                </p:cNvPr>
                <p:cNvGrpSpPr/>
                <p:nvPr/>
              </p:nvGrpSpPr>
              <p:grpSpPr>
                <a:xfrm>
                  <a:off x="7696200" y="2995811"/>
                  <a:ext cx="990600" cy="272533"/>
                  <a:chOff x="1600200" y="3193941"/>
                  <a:chExt cx="1981200" cy="457198"/>
                </a:xfrm>
              </p:grpSpPr>
              <p:cxnSp>
                <p:nvCxnSpPr>
                  <p:cNvPr id="124" name="Straight Connector 123">
                    <a:extLst>
                      <a:ext uri="{FF2B5EF4-FFF2-40B4-BE49-F238E27FC236}">
                        <a16:creationId xmlns:a16="http://schemas.microsoft.com/office/drawing/2014/main" id="{B601F9E6-9659-4F51-A490-1E93DA69294F}"/>
                      </a:ext>
                    </a:extLst>
                  </p:cNvPr>
                  <p:cNvCxnSpPr>
                    <a:cxnSpLocks/>
                  </p:cNvCxnSpPr>
                  <p:nvPr/>
                </p:nvCxnSpPr>
                <p:spPr>
                  <a:xfrm>
                    <a:off x="1600200" y="3193941"/>
                    <a:ext cx="198120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C8146AD-A23F-49A7-82EF-EBA3C4725112}"/>
                      </a:ext>
                    </a:extLst>
                  </p:cNvPr>
                  <p:cNvCxnSpPr/>
                  <p:nvPr/>
                </p:nvCxnSpPr>
                <p:spPr>
                  <a:xfrm>
                    <a:off x="1600200" y="3422549"/>
                    <a:ext cx="1447801"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F1541D7-0ABC-45DB-872C-3E1F3FC24FBC}"/>
                      </a:ext>
                    </a:extLst>
                  </p:cNvPr>
                  <p:cNvCxnSpPr>
                    <a:cxnSpLocks/>
                  </p:cNvCxnSpPr>
                  <p:nvPr/>
                </p:nvCxnSpPr>
                <p:spPr>
                  <a:xfrm>
                    <a:off x="1600200" y="3651139"/>
                    <a:ext cx="99060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 name="Group 13">
                <a:extLst>
                  <a:ext uri="{FF2B5EF4-FFF2-40B4-BE49-F238E27FC236}">
                    <a16:creationId xmlns:a16="http://schemas.microsoft.com/office/drawing/2014/main" id="{568AE13E-2F39-456E-BD7B-640BE1B23D2A}"/>
                  </a:ext>
                </a:extLst>
              </p:cNvPr>
              <p:cNvGrpSpPr/>
              <p:nvPr/>
            </p:nvGrpSpPr>
            <p:grpSpPr>
              <a:xfrm>
                <a:off x="8229600" y="2241343"/>
                <a:ext cx="1216664" cy="1179488"/>
                <a:chOff x="7543800" y="2324100"/>
                <a:chExt cx="1524000" cy="1638300"/>
              </a:xfrm>
            </p:grpSpPr>
            <p:sp>
              <p:nvSpPr>
                <p:cNvPr id="104" name="Rectangle: Folded Corner 103">
                  <a:extLst>
                    <a:ext uri="{FF2B5EF4-FFF2-40B4-BE49-F238E27FC236}">
                      <a16:creationId xmlns:a16="http://schemas.microsoft.com/office/drawing/2014/main" id="{FFC19247-8323-4734-B2D7-5682C28C126B}"/>
                    </a:ext>
                  </a:extLst>
                </p:cNvPr>
                <p:cNvSpPr/>
                <p:nvPr/>
              </p:nvSpPr>
              <p:spPr>
                <a:xfrm>
                  <a:off x="7543800" y="2324100"/>
                  <a:ext cx="1524000" cy="1638300"/>
                </a:xfrm>
                <a:prstGeom prst="foldedCorner">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mj-lt"/>
                  </a:endParaRPr>
                </a:p>
              </p:txBody>
            </p:sp>
            <p:sp>
              <p:nvSpPr>
                <p:cNvPr id="105" name="TextBox 104">
                  <a:extLst>
                    <a:ext uri="{FF2B5EF4-FFF2-40B4-BE49-F238E27FC236}">
                      <a16:creationId xmlns:a16="http://schemas.microsoft.com/office/drawing/2014/main" id="{8D721025-74B9-4CF2-90DF-783A542AD263}"/>
                    </a:ext>
                  </a:extLst>
                </p:cNvPr>
                <p:cNvSpPr txBox="1"/>
                <p:nvPr/>
              </p:nvSpPr>
              <p:spPr>
                <a:xfrm>
                  <a:off x="7543800" y="2413487"/>
                  <a:ext cx="1524000" cy="452970"/>
                </a:xfrm>
                <a:prstGeom prst="rect">
                  <a:avLst/>
                </a:prstGeom>
                <a:noFill/>
              </p:spPr>
              <p:txBody>
                <a:bodyPr wrap="square" rtlCol="0">
                  <a:spAutoFit/>
                </a:bodyPr>
                <a:lstStyle/>
                <a:p>
                  <a:pPr algn="ctr"/>
                  <a:r>
                    <a:rPr lang="en-US" sz="1000" b="1" dirty="0">
                      <a:solidFill>
                        <a:schemeClr val="tx1">
                          <a:lumMod val="65000"/>
                          <a:lumOff val="35000"/>
                        </a:schemeClr>
                      </a:solidFill>
                      <a:latin typeface="+mn-lt"/>
                    </a:rPr>
                    <a:t>Reference Map</a:t>
                  </a:r>
                </a:p>
              </p:txBody>
            </p:sp>
            <p:grpSp>
              <p:nvGrpSpPr>
                <p:cNvPr id="109" name="Group 108">
                  <a:extLst>
                    <a:ext uri="{FF2B5EF4-FFF2-40B4-BE49-F238E27FC236}">
                      <a16:creationId xmlns:a16="http://schemas.microsoft.com/office/drawing/2014/main" id="{CA980A94-58DB-4916-A813-2D10C870292D}"/>
                    </a:ext>
                  </a:extLst>
                </p:cNvPr>
                <p:cNvGrpSpPr/>
                <p:nvPr/>
              </p:nvGrpSpPr>
              <p:grpSpPr>
                <a:xfrm>
                  <a:off x="7696200" y="2956469"/>
                  <a:ext cx="990600" cy="272537"/>
                  <a:chOff x="1600200" y="3127944"/>
                  <a:chExt cx="1981200" cy="457205"/>
                </a:xfrm>
              </p:grpSpPr>
              <p:cxnSp>
                <p:nvCxnSpPr>
                  <p:cNvPr id="111" name="Straight Connector 110">
                    <a:extLst>
                      <a:ext uri="{FF2B5EF4-FFF2-40B4-BE49-F238E27FC236}">
                        <a16:creationId xmlns:a16="http://schemas.microsoft.com/office/drawing/2014/main" id="{D99DAD5F-39ED-4280-A5AF-9BD178BE02F8}"/>
                      </a:ext>
                    </a:extLst>
                  </p:cNvPr>
                  <p:cNvCxnSpPr>
                    <a:cxnSpLocks/>
                  </p:cNvCxnSpPr>
                  <p:nvPr/>
                </p:nvCxnSpPr>
                <p:spPr>
                  <a:xfrm>
                    <a:off x="1600200" y="3127944"/>
                    <a:ext cx="198120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67BBC36-AA78-4552-A289-538244F68CF0}"/>
                      </a:ext>
                    </a:extLst>
                  </p:cNvPr>
                  <p:cNvCxnSpPr/>
                  <p:nvPr/>
                </p:nvCxnSpPr>
                <p:spPr>
                  <a:xfrm>
                    <a:off x="1600200" y="3356537"/>
                    <a:ext cx="1447801"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A0C45CC-4BCF-47E0-BE9D-4BAA22CD59FB}"/>
                      </a:ext>
                    </a:extLst>
                  </p:cNvPr>
                  <p:cNvCxnSpPr>
                    <a:cxnSpLocks/>
                  </p:cNvCxnSpPr>
                  <p:nvPr/>
                </p:nvCxnSpPr>
                <p:spPr>
                  <a:xfrm>
                    <a:off x="1600200" y="3585149"/>
                    <a:ext cx="99060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80" name="TextBox 79">
              <a:extLst>
                <a:ext uri="{FF2B5EF4-FFF2-40B4-BE49-F238E27FC236}">
                  <a16:creationId xmlns:a16="http://schemas.microsoft.com/office/drawing/2014/main" id="{98CA19DF-ED1D-4FDF-A5B2-EDDC2C791B35}"/>
                </a:ext>
              </a:extLst>
            </p:cNvPr>
            <p:cNvSpPr txBox="1"/>
            <p:nvPr/>
          </p:nvSpPr>
          <p:spPr>
            <a:xfrm>
              <a:off x="576422" y="2819400"/>
              <a:ext cx="2633468" cy="253916"/>
            </a:xfrm>
            <a:prstGeom prst="rect">
              <a:avLst/>
            </a:prstGeom>
            <a:noFill/>
          </p:spPr>
          <p:txBody>
            <a:bodyPr wrap="square" rtlCol="0">
              <a:spAutoFit/>
            </a:bodyPr>
            <a:lstStyle/>
            <a:p>
              <a:r>
                <a:rPr lang="en-US" sz="1050" b="1" dirty="0">
                  <a:solidFill>
                    <a:schemeClr val="tx1">
                      <a:lumMod val="65000"/>
                      <a:lumOff val="35000"/>
                    </a:schemeClr>
                  </a:solidFill>
                  <a:latin typeface="+mj-lt"/>
                </a:rPr>
                <a:t>Consumer Lease Cross Reference Type</a:t>
              </a:r>
            </a:p>
          </p:txBody>
        </p:sp>
        <p:grpSp>
          <p:nvGrpSpPr>
            <p:cNvPr id="48" name="Group 47">
              <a:extLst>
                <a:ext uri="{FF2B5EF4-FFF2-40B4-BE49-F238E27FC236}">
                  <a16:creationId xmlns:a16="http://schemas.microsoft.com/office/drawing/2014/main" id="{E5A86699-C47F-4D2B-8C60-9542A9BC0765}"/>
                </a:ext>
              </a:extLst>
            </p:cNvPr>
            <p:cNvGrpSpPr/>
            <p:nvPr/>
          </p:nvGrpSpPr>
          <p:grpSpPr>
            <a:xfrm>
              <a:off x="714120" y="1722286"/>
              <a:ext cx="1537909" cy="868514"/>
              <a:chOff x="7543800" y="2324100"/>
              <a:chExt cx="1524000" cy="1638300"/>
            </a:xfrm>
            <a:solidFill>
              <a:schemeClr val="accent4">
                <a:lumMod val="20000"/>
                <a:lumOff val="80000"/>
              </a:schemeClr>
            </a:solidFill>
          </p:grpSpPr>
          <p:sp>
            <p:nvSpPr>
              <p:cNvPr id="49" name="Rectangle: Folded Corner 48">
                <a:extLst>
                  <a:ext uri="{FF2B5EF4-FFF2-40B4-BE49-F238E27FC236}">
                    <a16:creationId xmlns:a16="http://schemas.microsoft.com/office/drawing/2014/main" id="{C46741DA-4020-4496-92CB-DC550C2B387C}"/>
                  </a:ext>
                </a:extLst>
              </p:cNvPr>
              <p:cNvSpPr/>
              <p:nvPr/>
            </p:nvSpPr>
            <p:spPr>
              <a:xfrm>
                <a:off x="7543800" y="2324100"/>
                <a:ext cx="1524000" cy="1638300"/>
              </a:xfrm>
              <a:prstGeom prst="foldedCorne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mj-lt"/>
                </a:endParaRPr>
              </a:p>
            </p:txBody>
          </p:sp>
          <p:sp>
            <p:nvSpPr>
              <p:cNvPr id="50" name="TextBox 49">
                <a:extLst>
                  <a:ext uri="{FF2B5EF4-FFF2-40B4-BE49-F238E27FC236}">
                    <a16:creationId xmlns:a16="http://schemas.microsoft.com/office/drawing/2014/main" id="{6672C554-AB7F-48A2-8BAE-DA69A61AC7A8}"/>
                  </a:ext>
                </a:extLst>
              </p:cNvPr>
              <p:cNvSpPr txBox="1"/>
              <p:nvPr/>
            </p:nvSpPr>
            <p:spPr>
              <a:xfrm>
                <a:off x="7585976" y="2432956"/>
                <a:ext cx="1439647" cy="464453"/>
              </a:xfrm>
              <a:prstGeom prst="rect">
                <a:avLst/>
              </a:prstGeom>
              <a:grpFill/>
            </p:spPr>
            <p:txBody>
              <a:bodyPr wrap="square" rtlCol="0">
                <a:spAutoFit/>
              </a:bodyPr>
              <a:lstStyle/>
              <a:p>
                <a:pPr algn="ctr"/>
                <a:r>
                  <a:rPr lang="en-US" sz="1000" b="1" dirty="0">
                    <a:solidFill>
                      <a:schemeClr val="tx1">
                        <a:lumMod val="65000"/>
                        <a:lumOff val="35000"/>
                      </a:schemeClr>
                    </a:solidFill>
                    <a:latin typeface="+mj-lt"/>
                  </a:rPr>
                  <a:t>Document Context</a:t>
                </a:r>
              </a:p>
            </p:txBody>
          </p:sp>
          <p:grpSp>
            <p:nvGrpSpPr>
              <p:cNvPr id="51" name="Group 50">
                <a:extLst>
                  <a:ext uri="{FF2B5EF4-FFF2-40B4-BE49-F238E27FC236}">
                    <a16:creationId xmlns:a16="http://schemas.microsoft.com/office/drawing/2014/main" id="{97711B47-4919-42A9-B5BD-9E2248C3808D}"/>
                  </a:ext>
                </a:extLst>
              </p:cNvPr>
              <p:cNvGrpSpPr/>
              <p:nvPr/>
            </p:nvGrpSpPr>
            <p:grpSpPr>
              <a:xfrm>
                <a:off x="7696200" y="2956469"/>
                <a:ext cx="990600" cy="272537"/>
                <a:chOff x="1600200" y="3127944"/>
                <a:chExt cx="1981200" cy="457205"/>
              </a:xfrm>
              <a:grpFill/>
            </p:grpSpPr>
            <p:cxnSp>
              <p:nvCxnSpPr>
                <p:cNvPr id="52" name="Straight Connector 51">
                  <a:extLst>
                    <a:ext uri="{FF2B5EF4-FFF2-40B4-BE49-F238E27FC236}">
                      <a16:creationId xmlns:a16="http://schemas.microsoft.com/office/drawing/2014/main" id="{3AA0C8F8-CB08-4799-B165-1EE6ED650BDF}"/>
                    </a:ext>
                  </a:extLst>
                </p:cNvPr>
                <p:cNvCxnSpPr>
                  <a:cxnSpLocks/>
                </p:cNvCxnSpPr>
                <p:nvPr/>
              </p:nvCxnSpPr>
              <p:spPr>
                <a:xfrm>
                  <a:off x="1600200" y="3127944"/>
                  <a:ext cx="1981200" cy="0"/>
                </a:xfrm>
                <a:prstGeom prst="line">
                  <a:avLst/>
                </a:prstGeom>
                <a:grpFill/>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48847CD-03E9-438E-BAE7-ACEF9AC65F91}"/>
                    </a:ext>
                  </a:extLst>
                </p:cNvPr>
                <p:cNvCxnSpPr/>
                <p:nvPr/>
              </p:nvCxnSpPr>
              <p:spPr>
                <a:xfrm>
                  <a:off x="1600200" y="3356537"/>
                  <a:ext cx="1447801" cy="0"/>
                </a:xfrm>
                <a:prstGeom prst="line">
                  <a:avLst/>
                </a:prstGeom>
                <a:grpFill/>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3D8C811-9274-497A-87F8-181989258812}"/>
                    </a:ext>
                  </a:extLst>
                </p:cNvPr>
                <p:cNvCxnSpPr>
                  <a:cxnSpLocks/>
                </p:cNvCxnSpPr>
                <p:nvPr/>
              </p:nvCxnSpPr>
              <p:spPr>
                <a:xfrm>
                  <a:off x="1600200" y="3585149"/>
                  <a:ext cx="990600" cy="0"/>
                </a:xfrm>
                <a:prstGeom prst="line">
                  <a:avLst/>
                </a:prstGeom>
                <a:grpFill/>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55" name="Rectangle 54">
            <a:extLst>
              <a:ext uri="{FF2B5EF4-FFF2-40B4-BE49-F238E27FC236}">
                <a16:creationId xmlns:a16="http://schemas.microsoft.com/office/drawing/2014/main" id="{DEE5A094-43B9-49B9-8BAD-C8ED03AA9075}"/>
              </a:ext>
            </a:extLst>
          </p:cNvPr>
          <p:cNvSpPr/>
          <p:nvPr/>
        </p:nvSpPr>
        <p:spPr>
          <a:xfrm>
            <a:off x="6582281" y="828941"/>
            <a:ext cx="5311659" cy="5550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82880" rIns="365760" bIns="182880" rtlCol="0" anchor="t" anchorCtr="0"/>
          <a:lstStyle/>
          <a:p>
            <a:pPr algn="just">
              <a:spcBef>
                <a:spcPts val="1200"/>
              </a:spcBef>
              <a:spcAft>
                <a:spcPts val="1200"/>
              </a:spcAft>
              <a:buClr>
                <a:srgbClr val="7030A0"/>
              </a:buClr>
              <a:buSzPct val="90000"/>
            </a:pPr>
            <a:r>
              <a:rPr lang="en-US" b="1" dirty="0">
                <a:solidFill>
                  <a:srgbClr val="002060"/>
                </a:solidFill>
              </a:rPr>
              <a:t>Document Context</a:t>
            </a:r>
          </a:p>
          <a:p>
            <a:pPr algn="just">
              <a:spcBef>
                <a:spcPts val="0"/>
              </a:spcBef>
              <a:spcAft>
                <a:spcPts val="600"/>
              </a:spcAft>
              <a:buClr>
                <a:srgbClr val="7030A0"/>
              </a:buClr>
              <a:buSzPct val="90000"/>
            </a:pPr>
            <a:r>
              <a:rPr lang="en-US" sz="1600" dirty="0">
                <a:solidFill>
                  <a:schemeClr val="tx1">
                    <a:lumMod val="65000"/>
                    <a:lumOff val="35000"/>
                  </a:schemeClr>
                </a:solidFill>
              </a:rPr>
              <a:t>_id: Unique Record ID</a:t>
            </a:r>
          </a:p>
          <a:p>
            <a:pPr algn="just">
              <a:spcBef>
                <a:spcPts val="0"/>
              </a:spcBef>
              <a:spcAft>
                <a:spcPts val="600"/>
              </a:spcAft>
              <a:buClr>
                <a:srgbClr val="7030A0"/>
              </a:buClr>
              <a:buSzPct val="90000"/>
            </a:pPr>
            <a:r>
              <a:rPr lang="en-US" sz="1600" dirty="0">
                <a:solidFill>
                  <a:schemeClr val="tx1">
                    <a:lumMod val="65000"/>
                    <a:lumOff val="35000"/>
                  </a:schemeClr>
                </a:solidFill>
              </a:rPr>
              <a:t>_documentSchemaID: “ “</a:t>
            </a:r>
          </a:p>
          <a:p>
            <a:pPr algn="just">
              <a:spcBef>
                <a:spcPts val="0"/>
              </a:spcBef>
              <a:spcAft>
                <a:spcPts val="600"/>
              </a:spcAft>
              <a:buClr>
                <a:srgbClr val="7030A0"/>
              </a:buClr>
              <a:buSzPct val="90000"/>
            </a:pPr>
            <a:r>
              <a:rPr lang="en-US" sz="1600" dirty="0">
                <a:solidFill>
                  <a:schemeClr val="tx1">
                    <a:lumMod val="65000"/>
                    <a:lumOff val="35000"/>
                  </a:schemeClr>
                </a:solidFill>
              </a:rPr>
              <a:t>_documentInstanceID: “ “</a:t>
            </a:r>
          </a:p>
          <a:p>
            <a:pPr algn="just">
              <a:spcBef>
                <a:spcPts val="0"/>
              </a:spcBef>
              <a:spcAft>
                <a:spcPts val="600"/>
              </a:spcAft>
              <a:buClr>
                <a:srgbClr val="7030A0"/>
              </a:buClr>
              <a:buSzPct val="90000"/>
            </a:pPr>
            <a:r>
              <a:rPr lang="en-US" sz="1600" dirty="0">
                <a:solidFill>
                  <a:schemeClr val="tx1">
                    <a:lumMod val="65000"/>
                    <a:lumOff val="35000"/>
                  </a:schemeClr>
                </a:solidFill>
              </a:rPr>
              <a:t>_documentCreationTime: “ ”</a:t>
            </a:r>
          </a:p>
        </p:txBody>
      </p:sp>
    </p:spTree>
    <p:extLst>
      <p:ext uri="{BB962C8B-B14F-4D97-AF65-F5344CB8AC3E}">
        <p14:creationId xmlns:p14="http://schemas.microsoft.com/office/powerpoint/2010/main" val="2419323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12</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Core Servicing Domain: </a:t>
            </a:r>
            <a:r>
              <a:rPr lang="en-US" dirty="0">
                <a:solidFill>
                  <a:schemeClr val="tx1">
                    <a:lumMod val="50000"/>
                    <a:lumOff val="50000"/>
                  </a:schemeClr>
                </a:solidFill>
              </a:rPr>
              <a:t>Consumer Loan &amp; Lease Monetary Transaction Conceptual Model</a:t>
            </a:r>
          </a:p>
        </p:txBody>
      </p:sp>
      <p:sp>
        <p:nvSpPr>
          <p:cNvPr id="188" name="Rectangle: Folded Corner 187">
            <a:extLst>
              <a:ext uri="{FF2B5EF4-FFF2-40B4-BE49-F238E27FC236}">
                <a16:creationId xmlns:a16="http://schemas.microsoft.com/office/drawing/2014/main" id="{C0EB7539-1A28-4EDF-A651-2BCD15D9091C}"/>
              </a:ext>
            </a:extLst>
          </p:cNvPr>
          <p:cNvSpPr/>
          <p:nvPr/>
        </p:nvSpPr>
        <p:spPr>
          <a:xfrm>
            <a:off x="762000" y="1283685"/>
            <a:ext cx="5410200" cy="5181600"/>
          </a:xfrm>
          <a:prstGeom prst="foldedCorner">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Folded Corner 186">
            <a:extLst>
              <a:ext uri="{FF2B5EF4-FFF2-40B4-BE49-F238E27FC236}">
                <a16:creationId xmlns:a16="http://schemas.microsoft.com/office/drawing/2014/main" id="{B50D8704-B1B5-4DF7-BA37-9EFEC46162CB}"/>
              </a:ext>
            </a:extLst>
          </p:cNvPr>
          <p:cNvSpPr/>
          <p:nvPr/>
        </p:nvSpPr>
        <p:spPr>
          <a:xfrm>
            <a:off x="609600" y="1131285"/>
            <a:ext cx="5410200" cy="5181600"/>
          </a:xfrm>
          <a:prstGeom prst="foldedCorner">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Folded Corner 6">
            <a:extLst>
              <a:ext uri="{FF2B5EF4-FFF2-40B4-BE49-F238E27FC236}">
                <a16:creationId xmlns:a16="http://schemas.microsoft.com/office/drawing/2014/main" id="{5F94ABD3-95D8-48BC-9E68-F7501427062A}"/>
              </a:ext>
            </a:extLst>
          </p:cNvPr>
          <p:cNvSpPr/>
          <p:nvPr/>
        </p:nvSpPr>
        <p:spPr>
          <a:xfrm>
            <a:off x="420472" y="914400"/>
            <a:ext cx="5410200" cy="5181600"/>
          </a:xfrm>
          <a:prstGeom prst="foldedCorner">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ABDFF127-7407-4723-9D8A-BEF350A97451}"/>
              </a:ext>
            </a:extLst>
          </p:cNvPr>
          <p:cNvSpPr txBox="1"/>
          <p:nvPr/>
        </p:nvSpPr>
        <p:spPr>
          <a:xfrm>
            <a:off x="420472" y="1049700"/>
            <a:ext cx="5410200" cy="338554"/>
          </a:xfrm>
          <a:prstGeom prst="rect">
            <a:avLst/>
          </a:prstGeom>
          <a:noFill/>
        </p:spPr>
        <p:txBody>
          <a:bodyPr wrap="square" rtlCol="0">
            <a:spAutoFit/>
          </a:bodyPr>
          <a:lstStyle/>
          <a:p>
            <a:pPr algn="ctr"/>
            <a:r>
              <a:rPr lang="en-US" sz="1600" b="1" dirty="0">
                <a:solidFill>
                  <a:schemeClr val="tx1">
                    <a:lumMod val="65000"/>
                    <a:lumOff val="35000"/>
                  </a:schemeClr>
                </a:solidFill>
                <a:latin typeface="+mj-lt"/>
              </a:rPr>
              <a:t>Consumer Loan/Lease Monetary Transaction Document</a:t>
            </a:r>
          </a:p>
        </p:txBody>
      </p:sp>
      <p:grpSp>
        <p:nvGrpSpPr>
          <p:cNvPr id="180" name="Group 179">
            <a:extLst>
              <a:ext uri="{FF2B5EF4-FFF2-40B4-BE49-F238E27FC236}">
                <a16:creationId xmlns:a16="http://schemas.microsoft.com/office/drawing/2014/main" id="{8470099B-567D-4944-8D14-8F0905A53F28}"/>
              </a:ext>
            </a:extLst>
          </p:cNvPr>
          <p:cNvGrpSpPr/>
          <p:nvPr/>
        </p:nvGrpSpPr>
        <p:grpSpPr>
          <a:xfrm>
            <a:off x="972670" y="4000685"/>
            <a:ext cx="3657164" cy="1485715"/>
            <a:chOff x="7543800" y="2324100"/>
            <a:chExt cx="1524000" cy="1638300"/>
          </a:xfrm>
        </p:grpSpPr>
        <p:sp>
          <p:nvSpPr>
            <p:cNvPr id="181" name="Rectangle: Folded Corner 180">
              <a:extLst>
                <a:ext uri="{FF2B5EF4-FFF2-40B4-BE49-F238E27FC236}">
                  <a16:creationId xmlns:a16="http://schemas.microsoft.com/office/drawing/2014/main" id="{EE36814B-FF4A-4F29-813B-FA5646E2ADF8}"/>
                </a:ext>
              </a:extLst>
            </p:cNvPr>
            <p:cNvSpPr/>
            <p:nvPr/>
          </p:nvSpPr>
          <p:spPr>
            <a:xfrm>
              <a:off x="7543800" y="2324100"/>
              <a:ext cx="1524000" cy="1638300"/>
            </a:xfrm>
            <a:prstGeom prst="foldedCorner">
              <a:avLst/>
            </a:prstGeom>
            <a:solidFill>
              <a:srgbClr val="EBF7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mj-lt"/>
              </a:endParaRPr>
            </a:p>
          </p:txBody>
        </p:sp>
        <p:sp>
          <p:nvSpPr>
            <p:cNvPr id="182" name="TextBox 181">
              <a:extLst>
                <a:ext uri="{FF2B5EF4-FFF2-40B4-BE49-F238E27FC236}">
                  <a16:creationId xmlns:a16="http://schemas.microsoft.com/office/drawing/2014/main" id="{F31FF9EF-F800-4DB0-A285-CB3D0363BB55}"/>
                </a:ext>
              </a:extLst>
            </p:cNvPr>
            <p:cNvSpPr txBox="1"/>
            <p:nvPr/>
          </p:nvSpPr>
          <p:spPr>
            <a:xfrm>
              <a:off x="7543800" y="2413487"/>
              <a:ext cx="1524000" cy="363638"/>
            </a:xfrm>
            <a:prstGeom prst="rect">
              <a:avLst/>
            </a:prstGeom>
            <a:noFill/>
          </p:spPr>
          <p:txBody>
            <a:bodyPr wrap="square" rtlCol="0">
              <a:spAutoFit/>
            </a:bodyPr>
            <a:lstStyle/>
            <a:p>
              <a:pPr algn="ctr"/>
              <a:r>
                <a:rPr lang="en-US" sz="1100" b="1" dirty="0">
                  <a:solidFill>
                    <a:schemeClr val="tx1">
                      <a:lumMod val="65000"/>
                      <a:lumOff val="35000"/>
                    </a:schemeClr>
                  </a:solidFill>
                  <a:latin typeface="+mj-lt"/>
                </a:rPr>
                <a:t>Consumer Lease Cross Reference</a:t>
              </a:r>
            </a:p>
          </p:txBody>
        </p:sp>
      </p:grpSp>
      <p:sp>
        <p:nvSpPr>
          <p:cNvPr id="4" name="TextBox 3">
            <a:extLst>
              <a:ext uri="{FF2B5EF4-FFF2-40B4-BE49-F238E27FC236}">
                <a16:creationId xmlns:a16="http://schemas.microsoft.com/office/drawing/2014/main" id="{1428357B-A211-4A4D-9954-307968D4B245}"/>
              </a:ext>
            </a:extLst>
          </p:cNvPr>
          <p:cNvSpPr txBox="1"/>
          <p:nvPr/>
        </p:nvSpPr>
        <p:spPr>
          <a:xfrm>
            <a:off x="825747" y="3612461"/>
            <a:ext cx="2414572" cy="276999"/>
          </a:xfrm>
          <a:prstGeom prst="rect">
            <a:avLst/>
          </a:prstGeom>
          <a:noFill/>
        </p:spPr>
        <p:txBody>
          <a:bodyPr wrap="none" rtlCol="0">
            <a:spAutoFit/>
          </a:bodyPr>
          <a:lstStyle/>
          <a:p>
            <a:r>
              <a:rPr lang="en-US" sz="1200" dirty="0" err="1">
                <a:latin typeface="+mn-lt"/>
              </a:rPr>
              <a:t>consumerLeaseCrossReferenceType</a:t>
            </a:r>
            <a:endParaRPr lang="en-US" sz="1200" dirty="0">
              <a:latin typeface="+mn-lt"/>
            </a:endParaRPr>
          </a:p>
        </p:txBody>
      </p:sp>
      <p:grpSp>
        <p:nvGrpSpPr>
          <p:cNvPr id="74" name="Group 73">
            <a:extLst>
              <a:ext uri="{FF2B5EF4-FFF2-40B4-BE49-F238E27FC236}">
                <a16:creationId xmlns:a16="http://schemas.microsoft.com/office/drawing/2014/main" id="{20AEDEB7-5194-4627-A25D-7E340B27918E}"/>
              </a:ext>
            </a:extLst>
          </p:cNvPr>
          <p:cNvGrpSpPr/>
          <p:nvPr/>
        </p:nvGrpSpPr>
        <p:grpSpPr>
          <a:xfrm>
            <a:off x="795035" y="3794392"/>
            <a:ext cx="3657164" cy="1475123"/>
            <a:chOff x="7543800" y="2324100"/>
            <a:chExt cx="1524000" cy="1638300"/>
          </a:xfrm>
        </p:grpSpPr>
        <p:sp>
          <p:nvSpPr>
            <p:cNvPr id="75" name="Rectangle: Folded Corner 74">
              <a:extLst>
                <a:ext uri="{FF2B5EF4-FFF2-40B4-BE49-F238E27FC236}">
                  <a16:creationId xmlns:a16="http://schemas.microsoft.com/office/drawing/2014/main" id="{88928249-6224-4EF4-B6C7-54006DD3EBDA}"/>
                </a:ext>
              </a:extLst>
            </p:cNvPr>
            <p:cNvSpPr/>
            <p:nvPr/>
          </p:nvSpPr>
          <p:spPr>
            <a:xfrm>
              <a:off x="7543800" y="2324100"/>
              <a:ext cx="1524000" cy="1638300"/>
            </a:xfrm>
            <a:prstGeom prst="foldedCorner">
              <a:avLst/>
            </a:prstGeom>
            <a:solidFill>
              <a:srgbClr val="EBF7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mj-lt"/>
              </a:endParaRPr>
            </a:p>
          </p:txBody>
        </p:sp>
        <p:sp>
          <p:nvSpPr>
            <p:cNvPr id="76" name="TextBox 75">
              <a:extLst>
                <a:ext uri="{FF2B5EF4-FFF2-40B4-BE49-F238E27FC236}">
                  <a16:creationId xmlns:a16="http://schemas.microsoft.com/office/drawing/2014/main" id="{820812B9-85D2-46C5-B4BA-32E155E2232A}"/>
                </a:ext>
              </a:extLst>
            </p:cNvPr>
            <p:cNvSpPr txBox="1"/>
            <p:nvPr/>
          </p:nvSpPr>
          <p:spPr>
            <a:xfrm>
              <a:off x="7543800" y="2413487"/>
              <a:ext cx="1524000" cy="363638"/>
            </a:xfrm>
            <a:prstGeom prst="rect">
              <a:avLst/>
            </a:prstGeom>
            <a:noFill/>
          </p:spPr>
          <p:txBody>
            <a:bodyPr wrap="square" rtlCol="0">
              <a:spAutoFit/>
            </a:bodyPr>
            <a:lstStyle/>
            <a:p>
              <a:pPr algn="ctr"/>
              <a:r>
                <a:rPr lang="en-US" sz="1100" b="1" dirty="0">
                  <a:solidFill>
                    <a:schemeClr val="tx1">
                      <a:lumMod val="65000"/>
                      <a:lumOff val="35000"/>
                    </a:schemeClr>
                  </a:solidFill>
                  <a:latin typeface="+mj-lt"/>
                </a:rPr>
                <a:t>Consumer Lease Cross Reference</a:t>
              </a:r>
            </a:p>
          </p:txBody>
        </p:sp>
      </p:grpSp>
      <p:grpSp>
        <p:nvGrpSpPr>
          <p:cNvPr id="77" name="Group 76">
            <a:extLst>
              <a:ext uri="{FF2B5EF4-FFF2-40B4-BE49-F238E27FC236}">
                <a16:creationId xmlns:a16="http://schemas.microsoft.com/office/drawing/2014/main" id="{57AC2CAE-A353-4675-AE19-520A06E0C9CA}"/>
              </a:ext>
            </a:extLst>
          </p:cNvPr>
          <p:cNvGrpSpPr/>
          <p:nvPr/>
        </p:nvGrpSpPr>
        <p:grpSpPr>
          <a:xfrm>
            <a:off x="649823" y="3604830"/>
            <a:ext cx="3657164" cy="1447800"/>
            <a:chOff x="7543800" y="2324100"/>
            <a:chExt cx="1524000" cy="1638300"/>
          </a:xfrm>
        </p:grpSpPr>
        <p:sp>
          <p:nvSpPr>
            <p:cNvPr id="78" name="Rectangle: Folded Corner 77">
              <a:extLst>
                <a:ext uri="{FF2B5EF4-FFF2-40B4-BE49-F238E27FC236}">
                  <a16:creationId xmlns:a16="http://schemas.microsoft.com/office/drawing/2014/main" id="{D21F3198-0F37-4187-8333-BE693E7D87BD}"/>
                </a:ext>
              </a:extLst>
            </p:cNvPr>
            <p:cNvSpPr/>
            <p:nvPr/>
          </p:nvSpPr>
          <p:spPr>
            <a:xfrm>
              <a:off x="7543800" y="2324100"/>
              <a:ext cx="1524000" cy="1638300"/>
            </a:xfrm>
            <a:prstGeom prst="foldedCorner">
              <a:avLst/>
            </a:prstGeom>
            <a:solidFill>
              <a:srgbClr val="EBF7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mj-lt"/>
              </a:endParaRPr>
            </a:p>
          </p:txBody>
        </p:sp>
        <p:sp>
          <p:nvSpPr>
            <p:cNvPr id="79" name="TextBox 78">
              <a:extLst>
                <a:ext uri="{FF2B5EF4-FFF2-40B4-BE49-F238E27FC236}">
                  <a16:creationId xmlns:a16="http://schemas.microsoft.com/office/drawing/2014/main" id="{12E39D56-E43D-4F60-AA1B-7833A6E6F351}"/>
                </a:ext>
              </a:extLst>
            </p:cNvPr>
            <p:cNvSpPr txBox="1"/>
            <p:nvPr/>
          </p:nvSpPr>
          <p:spPr>
            <a:xfrm>
              <a:off x="7543800" y="2413487"/>
              <a:ext cx="1524000" cy="296032"/>
            </a:xfrm>
            <a:prstGeom prst="rect">
              <a:avLst/>
            </a:prstGeom>
            <a:noFill/>
          </p:spPr>
          <p:txBody>
            <a:bodyPr wrap="square" rtlCol="0">
              <a:spAutoFit/>
            </a:bodyPr>
            <a:lstStyle/>
            <a:p>
              <a:pPr algn="ctr"/>
              <a:r>
                <a:rPr lang="en-US" sz="1100" b="1" dirty="0">
                  <a:solidFill>
                    <a:schemeClr val="tx1">
                      <a:lumMod val="65000"/>
                      <a:lumOff val="35000"/>
                    </a:schemeClr>
                  </a:solidFill>
                  <a:latin typeface="+mj-lt"/>
                </a:rPr>
                <a:t>Consumer Loan/Lease Monetary Transaction Component</a:t>
              </a:r>
            </a:p>
          </p:txBody>
        </p:sp>
      </p:grpSp>
      <p:sp>
        <p:nvSpPr>
          <p:cNvPr id="80" name="TextBox 79">
            <a:extLst>
              <a:ext uri="{FF2B5EF4-FFF2-40B4-BE49-F238E27FC236}">
                <a16:creationId xmlns:a16="http://schemas.microsoft.com/office/drawing/2014/main" id="{98CA19DF-ED1D-4FDF-A5B2-EDDC2C791B35}"/>
              </a:ext>
            </a:extLst>
          </p:cNvPr>
          <p:cNvSpPr txBox="1"/>
          <p:nvPr/>
        </p:nvSpPr>
        <p:spPr>
          <a:xfrm>
            <a:off x="605594" y="2756243"/>
            <a:ext cx="2633468" cy="246221"/>
          </a:xfrm>
          <a:prstGeom prst="rect">
            <a:avLst/>
          </a:prstGeom>
          <a:noFill/>
        </p:spPr>
        <p:txBody>
          <a:bodyPr wrap="square" rtlCol="0">
            <a:spAutoFit/>
          </a:bodyPr>
          <a:lstStyle/>
          <a:p>
            <a:r>
              <a:rPr lang="en-US" sz="1000" b="1" dirty="0">
                <a:solidFill>
                  <a:schemeClr val="tx1">
                    <a:lumMod val="65000"/>
                    <a:lumOff val="35000"/>
                  </a:schemeClr>
                </a:solidFill>
                <a:latin typeface="+mj-lt"/>
              </a:rPr>
              <a:t>Financial Account Number</a:t>
            </a:r>
          </a:p>
        </p:txBody>
      </p:sp>
      <p:cxnSp>
        <p:nvCxnSpPr>
          <p:cNvPr id="48" name="Straight Connector 47">
            <a:extLst>
              <a:ext uri="{FF2B5EF4-FFF2-40B4-BE49-F238E27FC236}">
                <a16:creationId xmlns:a16="http://schemas.microsoft.com/office/drawing/2014/main" id="{183877B5-BA8F-4795-901E-5A83D31BDD6B}"/>
              </a:ext>
            </a:extLst>
          </p:cNvPr>
          <p:cNvCxnSpPr>
            <a:cxnSpLocks/>
          </p:cNvCxnSpPr>
          <p:nvPr/>
        </p:nvCxnSpPr>
        <p:spPr>
          <a:xfrm>
            <a:off x="1014788" y="4138229"/>
            <a:ext cx="2377157"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BAC1B35-7A5B-4F4D-8A37-81119C362AFE}"/>
              </a:ext>
            </a:extLst>
          </p:cNvPr>
          <p:cNvCxnSpPr/>
          <p:nvPr/>
        </p:nvCxnSpPr>
        <p:spPr>
          <a:xfrm>
            <a:off x="1014788" y="4251051"/>
            <a:ext cx="1737156"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4A08D34-93C9-4E2A-8045-E7DBBEE34E15}"/>
              </a:ext>
            </a:extLst>
          </p:cNvPr>
          <p:cNvCxnSpPr>
            <a:cxnSpLocks/>
          </p:cNvCxnSpPr>
          <p:nvPr/>
        </p:nvCxnSpPr>
        <p:spPr>
          <a:xfrm>
            <a:off x="1014788" y="4363872"/>
            <a:ext cx="1188579"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E52381FF-C902-438E-85BE-806D45FEEB2D}"/>
              </a:ext>
            </a:extLst>
          </p:cNvPr>
          <p:cNvGrpSpPr/>
          <p:nvPr/>
        </p:nvGrpSpPr>
        <p:grpSpPr>
          <a:xfrm>
            <a:off x="645813" y="2971800"/>
            <a:ext cx="1981200" cy="323389"/>
            <a:chOff x="1600200" y="2819400"/>
            <a:chExt cx="1981200" cy="306065"/>
          </a:xfrm>
        </p:grpSpPr>
        <p:cxnSp>
          <p:nvCxnSpPr>
            <p:cNvPr id="52" name="Straight Connector 51">
              <a:extLst>
                <a:ext uri="{FF2B5EF4-FFF2-40B4-BE49-F238E27FC236}">
                  <a16:creationId xmlns:a16="http://schemas.microsoft.com/office/drawing/2014/main" id="{AE8CB5E6-DF84-47E7-B474-5AC90E35BFB4}"/>
                </a:ext>
              </a:extLst>
            </p:cNvPr>
            <p:cNvCxnSpPr>
              <a:cxnSpLocks/>
            </p:cNvCxnSpPr>
            <p:nvPr/>
          </p:nvCxnSpPr>
          <p:spPr>
            <a:xfrm>
              <a:off x="1600200" y="2819400"/>
              <a:ext cx="1981200" cy="0"/>
            </a:xfrm>
            <a:prstGeom prst="line">
              <a:avLst/>
            </a:prstGeom>
            <a:ln w="476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40CC95-6143-4909-8BBE-A20B52D23FF6}"/>
                </a:ext>
              </a:extLst>
            </p:cNvPr>
            <p:cNvCxnSpPr/>
            <p:nvPr/>
          </p:nvCxnSpPr>
          <p:spPr>
            <a:xfrm>
              <a:off x="1600200" y="2981227"/>
              <a:ext cx="1447800" cy="0"/>
            </a:xfrm>
            <a:prstGeom prst="line">
              <a:avLst/>
            </a:prstGeom>
            <a:ln w="476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C948529-7ABC-43FB-A512-11D6DA1A5788}"/>
                </a:ext>
              </a:extLst>
            </p:cNvPr>
            <p:cNvCxnSpPr>
              <a:cxnSpLocks/>
            </p:cNvCxnSpPr>
            <p:nvPr/>
          </p:nvCxnSpPr>
          <p:spPr>
            <a:xfrm>
              <a:off x="1600200" y="3125465"/>
              <a:ext cx="990600" cy="0"/>
            </a:xfrm>
            <a:prstGeom prst="line">
              <a:avLst/>
            </a:prstGeom>
            <a:ln w="476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81ACC4B5-A7E8-4EE4-B886-37509BF13881}"/>
              </a:ext>
            </a:extLst>
          </p:cNvPr>
          <p:cNvGrpSpPr/>
          <p:nvPr/>
        </p:nvGrpSpPr>
        <p:grpSpPr>
          <a:xfrm>
            <a:off x="665457" y="1606556"/>
            <a:ext cx="1537909" cy="868514"/>
            <a:chOff x="7543800" y="2324100"/>
            <a:chExt cx="1524000" cy="1638300"/>
          </a:xfrm>
          <a:solidFill>
            <a:schemeClr val="accent4">
              <a:lumMod val="20000"/>
              <a:lumOff val="80000"/>
            </a:schemeClr>
          </a:solidFill>
        </p:grpSpPr>
        <p:sp>
          <p:nvSpPr>
            <p:cNvPr id="34" name="Rectangle: Folded Corner 33">
              <a:extLst>
                <a:ext uri="{FF2B5EF4-FFF2-40B4-BE49-F238E27FC236}">
                  <a16:creationId xmlns:a16="http://schemas.microsoft.com/office/drawing/2014/main" id="{2A6C90B0-427D-4EEA-B4EB-D9C44F2F7291}"/>
                </a:ext>
              </a:extLst>
            </p:cNvPr>
            <p:cNvSpPr/>
            <p:nvPr/>
          </p:nvSpPr>
          <p:spPr>
            <a:xfrm>
              <a:off x="7543800" y="2324100"/>
              <a:ext cx="1524000" cy="1638300"/>
            </a:xfrm>
            <a:prstGeom prst="foldedCorne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mj-lt"/>
              </a:endParaRPr>
            </a:p>
          </p:txBody>
        </p:sp>
        <p:sp>
          <p:nvSpPr>
            <p:cNvPr id="35" name="TextBox 34">
              <a:extLst>
                <a:ext uri="{FF2B5EF4-FFF2-40B4-BE49-F238E27FC236}">
                  <a16:creationId xmlns:a16="http://schemas.microsoft.com/office/drawing/2014/main" id="{07AD73B6-9E98-4832-8F3B-A06B78A07001}"/>
                </a:ext>
              </a:extLst>
            </p:cNvPr>
            <p:cNvSpPr txBox="1"/>
            <p:nvPr/>
          </p:nvSpPr>
          <p:spPr>
            <a:xfrm>
              <a:off x="7585976" y="2432956"/>
              <a:ext cx="1439647" cy="464453"/>
            </a:xfrm>
            <a:prstGeom prst="rect">
              <a:avLst/>
            </a:prstGeom>
            <a:grpFill/>
          </p:spPr>
          <p:txBody>
            <a:bodyPr wrap="square" rtlCol="0">
              <a:spAutoFit/>
            </a:bodyPr>
            <a:lstStyle/>
            <a:p>
              <a:pPr algn="ctr"/>
              <a:r>
                <a:rPr lang="en-US" sz="1000" b="1" dirty="0">
                  <a:solidFill>
                    <a:schemeClr val="tx1">
                      <a:lumMod val="65000"/>
                      <a:lumOff val="35000"/>
                    </a:schemeClr>
                  </a:solidFill>
                  <a:latin typeface="+mj-lt"/>
                </a:rPr>
                <a:t>Document Context</a:t>
              </a:r>
            </a:p>
          </p:txBody>
        </p:sp>
        <p:grpSp>
          <p:nvGrpSpPr>
            <p:cNvPr id="36" name="Group 35">
              <a:extLst>
                <a:ext uri="{FF2B5EF4-FFF2-40B4-BE49-F238E27FC236}">
                  <a16:creationId xmlns:a16="http://schemas.microsoft.com/office/drawing/2014/main" id="{310D78DF-5295-4FC6-BFEF-AB4B210C3733}"/>
                </a:ext>
              </a:extLst>
            </p:cNvPr>
            <p:cNvGrpSpPr/>
            <p:nvPr/>
          </p:nvGrpSpPr>
          <p:grpSpPr>
            <a:xfrm>
              <a:off x="7696200" y="2956469"/>
              <a:ext cx="990600" cy="272537"/>
              <a:chOff x="1600200" y="3127944"/>
              <a:chExt cx="1981200" cy="457205"/>
            </a:xfrm>
            <a:grpFill/>
          </p:grpSpPr>
          <p:cxnSp>
            <p:nvCxnSpPr>
              <p:cNvPr id="37" name="Straight Connector 36">
                <a:extLst>
                  <a:ext uri="{FF2B5EF4-FFF2-40B4-BE49-F238E27FC236}">
                    <a16:creationId xmlns:a16="http://schemas.microsoft.com/office/drawing/2014/main" id="{8C4DDC5A-6C68-49A8-976B-DCA0147BCF53}"/>
                  </a:ext>
                </a:extLst>
              </p:cNvPr>
              <p:cNvCxnSpPr>
                <a:cxnSpLocks/>
              </p:cNvCxnSpPr>
              <p:nvPr/>
            </p:nvCxnSpPr>
            <p:spPr>
              <a:xfrm>
                <a:off x="1600200" y="3127944"/>
                <a:ext cx="1981200" cy="0"/>
              </a:xfrm>
              <a:prstGeom prst="line">
                <a:avLst/>
              </a:prstGeom>
              <a:grpFill/>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4B72328-1E3D-4584-895E-5BF4EB309769}"/>
                  </a:ext>
                </a:extLst>
              </p:cNvPr>
              <p:cNvCxnSpPr/>
              <p:nvPr/>
            </p:nvCxnSpPr>
            <p:spPr>
              <a:xfrm>
                <a:off x="1600200" y="3356537"/>
                <a:ext cx="1447801" cy="0"/>
              </a:xfrm>
              <a:prstGeom prst="line">
                <a:avLst/>
              </a:prstGeom>
              <a:grpFill/>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02DA1A8-B426-4F99-B2A0-4112A1158E1C}"/>
                  </a:ext>
                </a:extLst>
              </p:cNvPr>
              <p:cNvCxnSpPr>
                <a:cxnSpLocks/>
              </p:cNvCxnSpPr>
              <p:nvPr/>
            </p:nvCxnSpPr>
            <p:spPr>
              <a:xfrm>
                <a:off x="1600200" y="3585149"/>
                <a:ext cx="990600" cy="0"/>
              </a:xfrm>
              <a:prstGeom prst="line">
                <a:avLst/>
              </a:prstGeom>
              <a:grpFill/>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40" name="Rectangle 39">
            <a:extLst>
              <a:ext uri="{FF2B5EF4-FFF2-40B4-BE49-F238E27FC236}">
                <a16:creationId xmlns:a16="http://schemas.microsoft.com/office/drawing/2014/main" id="{FE60520C-4BAC-4758-9578-FDD9B6A5E656}"/>
              </a:ext>
            </a:extLst>
          </p:cNvPr>
          <p:cNvSpPr/>
          <p:nvPr/>
        </p:nvSpPr>
        <p:spPr>
          <a:xfrm>
            <a:off x="6582281" y="828941"/>
            <a:ext cx="5311659" cy="5550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82880" rIns="365760" bIns="182880" rtlCol="0" anchor="t" anchorCtr="0"/>
          <a:lstStyle/>
          <a:p>
            <a:pPr algn="just">
              <a:spcBef>
                <a:spcPts val="1200"/>
              </a:spcBef>
              <a:spcAft>
                <a:spcPts val="1200"/>
              </a:spcAft>
              <a:buClr>
                <a:srgbClr val="7030A0"/>
              </a:buClr>
              <a:buSzPct val="90000"/>
            </a:pPr>
            <a:r>
              <a:rPr lang="en-US" b="1" dirty="0">
                <a:solidFill>
                  <a:srgbClr val="002060"/>
                </a:solidFill>
              </a:rPr>
              <a:t>Document Context</a:t>
            </a:r>
          </a:p>
          <a:p>
            <a:pPr algn="just">
              <a:spcBef>
                <a:spcPts val="0"/>
              </a:spcBef>
              <a:spcAft>
                <a:spcPts val="600"/>
              </a:spcAft>
              <a:buClr>
                <a:srgbClr val="7030A0"/>
              </a:buClr>
              <a:buSzPct val="90000"/>
            </a:pPr>
            <a:r>
              <a:rPr lang="en-US" sz="1600" dirty="0">
                <a:solidFill>
                  <a:schemeClr val="tx1">
                    <a:lumMod val="65000"/>
                    <a:lumOff val="35000"/>
                  </a:schemeClr>
                </a:solidFill>
              </a:rPr>
              <a:t>_id: Unique Record ID</a:t>
            </a:r>
          </a:p>
          <a:p>
            <a:pPr algn="just">
              <a:spcBef>
                <a:spcPts val="0"/>
              </a:spcBef>
              <a:spcAft>
                <a:spcPts val="600"/>
              </a:spcAft>
              <a:buClr>
                <a:srgbClr val="7030A0"/>
              </a:buClr>
              <a:buSzPct val="90000"/>
            </a:pPr>
            <a:r>
              <a:rPr lang="en-US" sz="1600" dirty="0">
                <a:solidFill>
                  <a:schemeClr val="tx1">
                    <a:lumMod val="65000"/>
                    <a:lumOff val="35000"/>
                  </a:schemeClr>
                </a:solidFill>
              </a:rPr>
              <a:t>_documentSchemaID: “ “</a:t>
            </a:r>
          </a:p>
          <a:p>
            <a:pPr algn="just">
              <a:spcBef>
                <a:spcPts val="0"/>
              </a:spcBef>
              <a:spcAft>
                <a:spcPts val="600"/>
              </a:spcAft>
              <a:buClr>
                <a:srgbClr val="7030A0"/>
              </a:buClr>
              <a:buSzPct val="90000"/>
            </a:pPr>
            <a:r>
              <a:rPr lang="en-US" sz="1600" dirty="0">
                <a:solidFill>
                  <a:schemeClr val="tx1">
                    <a:lumMod val="65000"/>
                    <a:lumOff val="35000"/>
                  </a:schemeClr>
                </a:solidFill>
              </a:rPr>
              <a:t>_documentInstanceID: “ “</a:t>
            </a:r>
          </a:p>
          <a:p>
            <a:pPr algn="just">
              <a:spcBef>
                <a:spcPts val="0"/>
              </a:spcBef>
              <a:spcAft>
                <a:spcPts val="600"/>
              </a:spcAft>
              <a:buClr>
                <a:srgbClr val="7030A0"/>
              </a:buClr>
              <a:buSzPct val="90000"/>
            </a:pPr>
            <a:r>
              <a:rPr lang="en-US" sz="1600" dirty="0">
                <a:solidFill>
                  <a:schemeClr val="tx1">
                    <a:lumMod val="65000"/>
                    <a:lumOff val="35000"/>
                  </a:schemeClr>
                </a:solidFill>
              </a:rPr>
              <a:t>_documentCreationTime: “ ”</a:t>
            </a:r>
          </a:p>
        </p:txBody>
      </p:sp>
    </p:spTree>
    <p:extLst>
      <p:ext uri="{BB962C8B-B14F-4D97-AF65-F5344CB8AC3E}">
        <p14:creationId xmlns:p14="http://schemas.microsoft.com/office/powerpoint/2010/main" val="2634786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1"/>
            <a:chOff x="0" y="0"/>
            <a:chExt cx="12192000" cy="7085885"/>
          </a:xfrm>
        </p:grpSpPr>
        <p:pic>
          <p:nvPicPr>
            <p:cNvPr id="6"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0" y="3228015"/>
              <a:ext cx="12192000" cy="3857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TextBox 7"/>
            <p:cNvSpPr txBox="1">
              <a:spLocks noChangeArrowheads="1"/>
            </p:cNvSpPr>
            <p:nvPr/>
          </p:nvSpPr>
          <p:spPr bwMode="auto">
            <a:xfrm>
              <a:off x="0" y="3463425"/>
              <a:ext cx="12192000" cy="3375373"/>
            </a:xfrm>
            <a:prstGeom prst="rect">
              <a:avLst/>
            </a:prstGeom>
            <a:noFill/>
            <a:ln w="9525">
              <a:noFill/>
              <a:miter lim="800000"/>
              <a:headEnd/>
              <a:tailEnd/>
            </a:ln>
          </p:spPr>
          <p:txBody>
            <a:bodyPr wrap="square" lIns="365760" tIns="47893" rIns="365760" bIns="47893">
              <a:spAutoFit/>
            </a:bodyPr>
            <a:lstStyle/>
            <a:p>
              <a:pPr algn="just">
                <a:spcAft>
                  <a:spcPts val="1200"/>
                </a:spcAft>
                <a:defRPr/>
              </a:pPr>
              <a:r>
                <a:rPr lang="en-US" sz="1200" dirty="0">
                  <a:solidFill>
                    <a:schemeClr val="tx1">
                      <a:lumMod val="50000"/>
                      <a:lumOff val="50000"/>
                    </a:schemeClr>
                  </a:solidFill>
                  <a:latin typeface="Perpetua" panose="02020502060401020303" pitchFamily="18" charset="0"/>
                </a:rPr>
                <a:t>Copyright © 2012-2017 Steerwise Inc. All Rights Reserved.</a:t>
              </a:r>
            </a:p>
            <a:p>
              <a:pPr algn="just">
                <a:spcAft>
                  <a:spcPts val="1200"/>
                </a:spcAft>
                <a:defRPr/>
              </a:pPr>
              <a:r>
                <a:rPr lang="en-US" sz="1200" dirty="0">
                  <a:solidFill>
                    <a:schemeClr val="tx1">
                      <a:lumMod val="50000"/>
                      <a:lumOff val="50000"/>
                    </a:schemeClr>
                  </a:solidFill>
                  <a:latin typeface="Perpetua" panose="02020502060401020303" pitchFamily="18" charset="0"/>
                </a:rPr>
                <a:t>Steerwise Inc. disclaims all warranties with regard to this material and contents herein, including all implied warranties of suitability and fitness for any particular purpose. In no event shall Steerwise Inc. be liable for any special, incidental, indirect or consequential damages or any damages whatsoever resulting from loss of use, data or profits, whether in an action of contract, negligence or other tortious action, arising out of or in connection with the use or inability to use this material or performance of this material.</a:t>
              </a:r>
            </a:p>
            <a:p>
              <a:pPr algn="just">
                <a:spcAft>
                  <a:spcPts val="1200"/>
                </a:spcAft>
                <a:defRPr/>
              </a:pPr>
              <a:r>
                <a:rPr lang="en-US" sz="1200" dirty="0">
                  <a:solidFill>
                    <a:schemeClr val="tx1">
                      <a:lumMod val="50000"/>
                      <a:lumOff val="50000"/>
                    </a:schemeClr>
                  </a:solidFill>
                  <a:latin typeface="Perpetua" panose="02020502060401020303" pitchFamily="18" charset="0"/>
                </a:rPr>
                <a:t>All or specific content in this material is protected by copyright, and permission must be obtained from the owner prior to any prohibited reproduction, storage in a retrieval system, or transmission in any form or by any means, electronic, mechanical, photocopying, recording or likewise. No one is allowed to remove or modify proprietary markings or legends, logos, trademarks, trade secrets, copyright and rights notices from this material under any circumstances.</a:t>
              </a:r>
            </a:p>
            <a:p>
              <a:pPr algn="just">
                <a:spcAft>
                  <a:spcPts val="1200"/>
                </a:spcAft>
                <a:defRPr/>
              </a:pPr>
              <a:r>
                <a:rPr lang="en-US" sz="1200" dirty="0">
                  <a:solidFill>
                    <a:schemeClr val="tx1">
                      <a:lumMod val="50000"/>
                      <a:lumOff val="50000"/>
                    </a:schemeClr>
                  </a:solidFill>
                  <a:latin typeface="Perpetua" panose="02020502060401020303" pitchFamily="18" charset="0"/>
                </a:rPr>
                <a:t>This copyrighted material is intended for use by the licensed customers only. None of the information found here can be used for commercial gain of any kind including resale or reproduction for profit. No one is allowed to copy or sell or distribute any of the material or contents thereof or any derivate works to any party as their own, or of any other party, without explicitly obtaining either a commercial or non-commercial license from Steerwise Inc. </a:t>
              </a:r>
            </a:p>
            <a:p>
              <a:pPr algn="just">
                <a:spcAft>
                  <a:spcPts val="1200"/>
                </a:spcAft>
                <a:defRPr/>
              </a:pPr>
              <a:r>
                <a:rPr lang="en-US" sz="1100" b="1" dirty="0">
                  <a:solidFill>
                    <a:schemeClr val="tx1">
                      <a:lumMod val="50000"/>
                      <a:lumOff val="50000"/>
                    </a:schemeClr>
                  </a:solidFill>
                  <a:latin typeface="+mj-lt"/>
                </a:rPr>
                <a:t>Business Technology Architecture®</a:t>
              </a:r>
              <a:r>
                <a:rPr lang="en-US" sz="1100" dirty="0">
                  <a:solidFill>
                    <a:schemeClr val="tx1">
                      <a:lumMod val="50000"/>
                      <a:lumOff val="50000"/>
                    </a:schemeClr>
                  </a:solidFill>
                  <a:latin typeface="+mj-lt"/>
                </a:rPr>
                <a:t> </a:t>
              </a:r>
              <a:r>
                <a:rPr lang="en-US" sz="1200" dirty="0">
                  <a:solidFill>
                    <a:schemeClr val="tx1">
                      <a:lumMod val="50000"/>
                      <a:lumOff val="50000"/>
                    </a:schemeClr>
                  </a:solidFill>
                  <a:latin typeface="Perpetua" panose="02020502060401020303" pitchFamily="18" charset="0"/>
                </a:rPr>
                <a:t>is a registered trademark of Steerwise Inc. </a:t>
              </a:r>
              <a:r>
                <a:rPr lang="en-US" sz="1100" b="1" dirty="0">
                  <a:solidFill>
                    <a:schemeClr val="tx1">
                      <a:lumMod val="50000"/>
                      <a:lumOff val="50000"/>
                    </a:schemeClr>
                  </a:solidFill>
                  <a:latin typeface="+mj-lt"/>
                </a:rPr>
                <a:t>Business Value First™, Innowise™, Alignwise™, Performwise™, Meaning-Oriented-Modeling™, </a:t>
              </a:r>
              <a:r>
                <a:rPr lang="en-US" sz="1100" b="1" dirty="0">
                  <a:solidFill>
                    <a:prstClr val="black">
                      <a:lumMod val="50000"/>
                      <a:lumOff val="50000"/>
                    </a:prstClr>
                  </a:solidFill>
                  <a:latin typeface="Calibri"/>
                </a:rPr>
                <a:t>Meaning-Oriented-Integration™</a:t>
              </a:r>
              <a:r>
                <a:rPr lang="en-US" sz="1100" b="1" dirty="0">
                  <a:solidFill>
                    <a:schemeClr val="tx1">
                      <a:lumMod val="50000"/>
                      <a:lumOff val="50000"/>
                    </a:schemeClr>
                  </a:solidFill>
                  <a:latin typeface="+mj-lt"/>
                </a:rPr>
                <a:t>, Business Being™, Data Efficacy &amp; Data Excellence™ </a:t>
              </a:r>
              <a:r>
                <a:rPr lang="en-US" sz="1200" dirty="0">
                  <a:solidFill>
                    <a:schemeClr val="tx1">
                      <a:lumMod val="50000"/>
                      <a:lumOff val="50000"/>
                    </a:schemeClr>
                  </a:solidFill>
                  <a:latin typeface="Perpetua" panose="02020502060401020303" pitchFamily="18" charset="0"/>
                </a:rPr>
                <a:t>are trademarks of Steerwise Inc.</a:t>
              </a:r>
            </a:p>
            <a:p>
              <a:pPr algn="just">
                <a:spcAft>
                  <a:spcPts val="1200"/>
                </a:spcAft>
                <a:defRPr/>
              </a:pPr>
              <a:r>
                <a:rPr lang="en-US" sz="1200" dirty="0">
                  <a:solidFill>
                    <a:schemeClr val="tx1">
                      <a:lumMod val="50000"/>
                      <a:lumOff val="50000"/>
                    </a:schemeClr>
                  </a:solidFill>
                  <a:latin typeface="Perpetua" panose="02020502060401020303" pitchFamily="18" charset="0"/>
                </a:rPr>
                <a:t>Any inquiries regarding this material, requests for usage rights for the material or contents included herein, should be sent by email to </a:t>
              </a:r>
              <a:r>
                <a:rPr lang="en-US" sz="1200" i="1" dirty="0">
                  <a:solidFill>
                    <a:schemeClr val="tx1">
                      <a:lumMod val="50000"/>
                      <a:lumOff val="50000"/>
                    </a:schemeClr>
                  </a:solidFill>
                  <a:latin typeface="Perpetua" panose="02020502060401020303" pitchFamily="18" charset="0"/>
                </a:rPr>
                <a:t>info@steerwise.com</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76200"/>
              <a:ext cx="1500188"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Slide Number Placeholder 3"/>
          <p:cNvSpPr>
            <a:spLocks noGrp="1"/>
          </p:cNvSpPr>
          <p:nvPr>
            <p:ph type="sldNum" sz="quarter" idx="4"/>
          </p:nvPr>
        </p:nvSpPr>
        <p:spPr/>
        <p:txBody>
          <a:bodyPr/>
          <a:lstStyle/>
          <a:p>
            <a:fld id="{EF8F64E1-8DCB-A44D-B480-8EAB705BC498}" type="slidenum">
              <a:rPr lang="en-US" altLang="en-US" smtClean="0"/>
              <a:pPr/>
              <a:t>13</a:t>
            </a:fld>
            <a:endParaRPr lang="en-US" altLang="en-US" dirty="0"/>
          </a:p>
        </p:txBody>
      </p:sp>
    </p:spTree>
    <p:extLst>
      <p:ext uri="{BB962C8B-B14F-4D97-AF65-F5344CB8AC3E}">
        <p14:creationId xmlns:p14="http://schemas.microsoft.com/office/powerpoint/2010/main" val="3817444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0A1FA60-28EF-4F08-B747-22C0254A5FE6}"/>
              </a:ext>
            </a:extLst>
          </p:cNvPr>
          <p:cNvSpPr/>
          <p:nvPr/>
        </p:nvSpPr>
        <p:spPr>
          <a:xfrm>
            <a:off x="1" y="0"/>
            <a:ext cx="12192000" cy="6858000"/>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sp>
        <p:nvSpPr>
          <p:cNvPr id="12" name="TextBox 7">
            <a:extLst>
              <a:ext uri="{FF2B5EF4-FFF2-40B4-BE49-F238E27FC236}">
                <a16:creationId xmlns:a16="http://schemas.microsoft.com/office/drawing/2014/main" id="{EF3763D7-E162-4873-A59B-4FC642837CB4}"/>
              </a:ext>
            </a:extLst>
          </p:cNvPr>
          <p:cNvSpPr txBox="1">
            <a:spLocks noChangeArrowheads="1"/>
          </p:cNvSpPr>
          <p:nvPr/>
        </p:nvSpPr>
        <p:spPr bwMode="auto">
          <a:xfrm>
            <a:off x="926306" y="3432110"/>
            <a:ext cx="10336213" cy="1020051"/>
          </a:xfrm>
          <a:prstGeom prst="rect">
            <a:avLst/>
          </a:prstGeom>
          <a:noFill/>
          <a:ln w="9525">
            <a:noFill/>
            <a:miter lim="800000"/>
            <a:headEnd/>
            <a:tailEnd/>
          </a:ln>
        </p:spPr>
        <p:txBody>
          <a:bodyPr lIns="95787" tIns="47893" rIns="95787" bIns="47893">
            <a:spAutoFit/>
          </a:bodyPr>
          <a:lstStyle/>
          <a:p>
            <a:pPr algn="ctr" eaLnBrk="1" hangingPunct="1">
              <a:defRPr/>
            </a:pPr>
            <a:r>
              <a:rPr lang="en-US" sz="3600" b="1" spc="50" dirty="0">
                <a:solidFill>
                  <a:srgbClr val="C00000"/>
                </a:solidFill>
                <a:latin typeface="+mj-lt"/>
              </a:rPr>
              <a:t>Enterprise Data Platform (EDP)</a:t>
            </a:r>
          </a:p>
          <a:p>
            <a:pPr algn="ctr" eaLnBrk="1" hangingPunct="1">
              <a:defRPr/>
            </a:pPr>
            <a:r>
              <a:rPr lang="en-US" sz="2400" b="1" spc="50" dirty="0">
                <a:solidFill>
                  <a:schemeClr val="accent2">
                    <a:lumMod val="50000"/>
                  </a:schemeClr>
                </a:solidFill>
                <a:latin typeface="+mj-lt"/>
              </a:rPr>
              <a:t>Retail &amp; Lease Account Data Model Design</a:t>
            </a:r>
          </a:p>
        </p:txBody>
      </p:sp>
      <p:pic>
        <p:nvPicPr>
          <p:cNvPr id="3074" name="Picture 2" descr="Image result for toyota financial services">
            <a:extLst>
              <a:ext uri="{FF2B5EF4-FFF2-40B4-BE49-F238E27FC236}">
                <a16:creationId xmlns:a16="http://schemas.microsoft.com/office/drawing/2014/main" id="{535C285E-D15D-4CA8-BD0C-FBE0DE446A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2762" y="1600200"/>
            <a:ext cx="3543300"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711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6626" y="0"/>
            <a:ext cx="12198626" cy="6858000"/>
          </a:xfrm>
          <a:prstGeom prst="rect">
            <a:avLst/>
          </a:prstGeom>
          <a:gradFill flip="none" rotWithShape="1">
            <a:gsLst>
              <a:gs pos="40000">
                <a:schemeClr val="tx1">
                  <a:lumMod val="95000"/>
                  <a:lumOff val="5000"/>
                  <a:alpha val="75000"/>
                </a:schemeClr>
              </a:gs>
              <a:gs pos="91000">
                <a:srgbClr val="0D0D0D"/>
              </a:gs>
              <a:gs pos="90000">
                <a:schemeClr val="tx1">
                  <a:lumMod val="95000"/>
                  <a:lumOff val="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453887" y="419100"/>
            <a:ext cx="11277600" cy="6019800"/>
          </a:xfrm>
          <a:prstGeom prst="rect">
            <a:avLst/>
          </a:prstGeom>
          <a:noFill/>
        </p:spPr>
        <p:txBody>
          <a:bodyPr tIns="182880" bIns="182880" anchor="t" anchorCtr="0">
            <a:noAutofit/>
          </a:bodyPr>
          <a:lstStyle/>
          <a:p>
            <a:pPr lvl="1" algn="just">
              <a:spcAft>
                <a:spcPts val="600"/>
              </a:spcAft>
              <a:buClr>
                <a:schemeClr val="bg1"/>
              </a:buClr>
              <a:buSzPct val="90000"/>
              <a:defRPr/>
            </a:pPr>
            <a:r>
              <a:rPr lang="en-US" altLang="en-US" sz="3200" b="1" spc="30" dirty="0">
                <a:solidFill>
                  <a:schemeClr val="bg1"/>
                </a:solidFill>
                <a:latin typeface="Calibri"/>
                <a:ea typeface="Calibri" panose="020F0502020204030204" pitchFamily="34" charset="0"/>
                <a:cs typeface="Calibri" panose="020F0502020204030204" pitchFamily="34" charset="0"/>
              </a:rPr>
              <a:t>Contents</a:t>
            </a:r>
            <a:endParaRPr lang="en-US" altLang="en-US" sz="3600" b="1" spc="30" dirty="0">
              <a:solidFill>
                <a:schemeClr val="bg1"/>
              </a:solidFill>
              <a:latin typeface="Calibri"/>
              <a:ea typeface="Calibri" panose="020F0502020204030204" pitchFamily="34" charset="0"/>
              <a:cs typeface="Calibri" panose="020F0502020204030204" pitchFamily="34" charset="0"/>
            </a:endParaRPr>
          </a:p>
          <a:p>
            <a:pPr lvl="1" indent="0" algn="just">
              <a:spcBef>
                <a:spcPts val="1800"/>
              </a:spcBef>
              <a:spcAft>
                <a:spcPts val="600"/>
              </a:spcAft>
              <a:buClr>
                <a:schemeClr val="bg1"/>
              </a:buClr>
              <a:buSzPct val="90000"/>
              <a:defRPr/>
            </a:pPr>
            <a:r>
              <a:rPr lang="en-US" altLang="en-US" b="1" spc="30" dirty="0">
                <a:solidFill>
                  <a:schemeClr val="bg1"/>
                </a:solidFill>
                <a:latin typeface="Calibri"/>
                <a:ea typeface="Calibri" panose="020F0502020204030204" pitchFamily="34" charset="0"/>
                <a:cs typeface="Calibri" panose="020F0502020204030204" pitchFamily="34" charset="0"/>
              </a:rPr>
              <a:t>1.0 	Core Servicing Data Modeling Approach</a:t>
            </a:r>
            <a:endParaRPr lang="en-US" altLang="en-US" b="1" spc="30" dirty="0">
              <a:solidFill>
                <a:schemeClr val="bg1"/>
              </a:solidFill>
              <a:latin typeface="Calibri"/>
              <a:cs typeface="Calibri" panose="020F0502020204030204" pitchFamily="34" charset="0"/>
            </a:endParaRPr>
          </a:p>
          <a:p>
            <a:pPr lvl="1" indent="0" algn="just">
              <a:spcBef>
                <a:spcPts val="1200"/>
              </a:spcBef>
              <a:spcAft>
                <a:spcPts val="600"/>
              </a:spcAft>
              <a:buClr>
                <a:schemeClr val="bg1"/>
              </a:buClr>
              <a:buSzPct val="90000"/>
              <a:defRPr/>
            </a:pPr>
            <a:r>
              <a:rPr lang="en-US" altLang="en-US" b="1" spc="30" dirty="0">
                <a:solidFill>
                  <a:schemeClr val="bg1"/>
                </a:solidFill>
                <a:latin typeface="Calibri"/>
                <a:ea typeface="Calibri" panose="020F0502020204030204" pitchFamily="34" charset="0"/>
                <a:cs typeface="Calibri" panose="020F0502020204030204" pitchFamily="34" charset="0"/>
              </a:rPr>
              <a:t>2.0 	Retail &amp; Lease - Data Models &amp; Maps</a:t>
            </a:r>
            <a:endParaRPr lang="en-US" altLang="en-US" b="1" spc="30" dirty="0">
              <a:solidFill>
                <a:schemeClr val="bg1"/>
              </a:solidFill>
              <a:latin typeface="Calibri"/>
              <a:cs typeface="Calibri" panose="020F0502020204030204" pitchFamily="34" charset="0"/>
            </a:endParaRPr>
          </a:p>
        </p:txBody>
      </p:sp>
    </p:spTree>
    <p:extLst>
      <p:ext uri="{BB962C8B-B14F-4D97-AF65-F5344CB8AC3E}">
        <p14:creationId xmlns:p14="http://schemas.microsoft.com/office/powerpoint/2010/main" val="303198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5080"/>
            <a:ext cx="12192000" cy="6863080"/>
          </a:xfrm>
          <a:prstGeom prst="rect">
            <a:avLst/>
          </a:prstGeom>
        </p:spPr>
      </p:pic>
      <p:sp>
        <p:nvSpPr>
          <p:cNvPr id="4" name="Rectangle 3"/>
          <p:cNvSpPr/>
          <p:nvPr/>
        </p:nvSpPr>
        <p:spPr>
          <a:xfrm>
            <a:off x="0" y="0"/>
            <a:ext cx="12192000" cy="6858000"/>
          </a:xfrm>
          <a:prstGeom prst="rect">
            <a:avLst/>
          </a:prstGeom>
          <a:gradFill>
            <a:gsLst>
              <a:gs pos="27000">
                <a:schemeClr val="tx1">
                  <a:alpha val="0"/>
                </a:schemeClr>
              </a:gs>
              <a:gs pos="44000">
                <a:schemeClr val="tx1">
                  <a:alpha val="55000"/>
                </a:schemeClr>
              </a:gs>
              <a:gs pos="52000">
                <a:schemeClr val="tx1">
                  <a:alpha val="50000"/>
                </a:schemeClr>
              </a:gs>
              <a:gs pos="100000">
                <a:schemeClr val="tx1">
                  <a:alpha val="0"/>
                </a:schemeClr>
              </a:gs>
            </a:gsLst>
            <a:lin ang="5400000" scaled="1"/>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sp>
        <p:nvSpPr>
          <p:cNvPr id="8" name="Content Placeholder 2"/>
          <p:cNvSpPr txBox="1">
            <a:spLocks/>
          </p:cNvSpPr>
          <p:nvPr/>
        </p:nvSpPr>
        <p:spPr bwMode="auto">
          <a:xfrm>
            <a:off x="0" y="2435860"/>
            <a:ext cx="12192000" cy="1981200"/>
          </a:xfrm>
          <a:prstGeom prst="rect">
            <a:avLst/>
          </a:prstGeom>
          <a:gradFill flip="none" rotWithShape="1">
            <a:gsLst>
              <a:gs pos="0">
                <a:schemeClr val="tx1">
                  <a:alpha val="29000"/>
                </a:schemeClr>
              </a:gs>
              <a:gs pos="100000">
                <a:schemeClr val="tx1">
                  <a:lumMod val="95000"/>
                  <a:lumOff val="5000"/>
                  <a:alpha val="30000"/>
                </a:schemeClr>
              </a:gs>
            </a:gsLst>
            <a:path path="circle">
              <a:fillToRect l="100000" t="100000"/>
            </a:path>
            <a:tileRect r="-100000" b="-100000"/>
          </a:gradFill>
          <a:ln w="19050">
            <a:noFill/>
            <a:prstDash val="dashDot"/>
          </a:ln>
          <a:effectLst/>
          <a:extLst>
            <a:ext uri="{FAA26D3D-D897-4be2-8F04-BA451C77F1D7}">
              <ma14:placeholderFlag xmlns:ma14="http://schemas.microsoft.com/office/mac/drawingml/2011/main" xmlns="" val="1"/>
            </a:ext>
          </a:extLst>
        </p:spPr>
        <p:txBody>
          <a:bodyPr vert="horz" wrap="square" lIns="0" tIns="182880" rIns="0" bIns="182880" numCol="1" anchor="ctr" anchorCtr="0" compatLnSpc="1">
            <a:prstTxWarp prst="textNoShape">
              <a:avLst/>
            </a:prstTxWarp>
          </a:bodyPr>
          <a:lstStyle>
            <a:defPPr>
              <a:defRPr lang="en-US"/>
            </a:defPPr>
            <a:lvl1pPr marL="0" indent="0" algn="ctr" eaLnBrk="1" hangingPunct="1">
              <a:spcBef>
                <a:spcPts val="1800"/>
              </a:spcBef>
              <a:spcAft>
                <a:spcPts val="600"/>
              </a:spcAft>
              <a:buClr>
                <a:schemeClr val="bg1"/>
              </a:buClr>
              <a:buSzPct val="90000"/>
              <a:buFont typeface="Arial" charset="0"/>
              <a:buNone/>
              <a:defRPr sz="3200" b="1" spc="30" baseline="0">
                <a:solidFill>
                  <a:schemeClr val="bg1"/>
                </a:solidFill>
                <a:latin typeface="+mn-lt"/>
                <a:ea typeface="Calibri" panose="020F0502020204030204" pitchFamily="34" charset="0"/>
                <a:cs typeface="Calibri" panose="020F0502020204030204" pitchFamily="34" charset="0"/>
              </a:defRPr>
            </a:lvl1pPr>
            <a:lvl2pPr marL="776288" indent="-298450">
              <a:spcBef>
                <a:spcPts val="600"/>
              </a:spcBef>
              <a:spcAft>
                <a:spcPts val="600"/>
              </a:spcAft>
              <a:buClr>
                <a:schemeClr val="tx1">
                  <a:lumMod val="65000"/>
                  <a:lumOff val="35000"/>
                </a:schemeClr>
              </a:buClr>
              <a:buSzPct val="100000"/>
              <a:buFont typeface="Wingdings" charset="2"/>
              <a:buChar char="Ø"/>
              <a:defRPr sz="1800" baseline="0">
                <a:solidFill>
                  <a:schemeClr val="tx1">
                    <a:lumMod val="65000"/>
                    <a:lumOff val="35000"/>
                  </a:schemeClr>
                </a:solidFill>
                <a:latin typeface="+mn-lt"/>
              </a:defRPr>
            </a:lvl2pPr>
            <a:lvl3pPr marL="1195388" indent="-238125">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latin typeface="+mn-lt"/>
              </a:defRPr>
            </a:lvl3pPr>
            <a:lvl4pPr marL="1673225" indent="-238125">
              <a:spcBef>
                <a:spcPts val="600"/>
              </a:spcBef>
              <a:spcAft>
                <a:spcPts val="600"/>
              </a:spcAft>
              <a:buFont typeface="Wingdings" charset="2"/>
              <a:buChar char="Ø"/>
              <a:defRPr sz="1400" baseline="0">
                <a:solidFill>
                  <a:schemeClr val="tx1">
                    <a:lumMod val="50000"/>
                    <a:lumOff val="50000"/>
                  </a:schemeClr>
                </a:solidFill>
                <a:latin typeface="+mn-lt"/>
              </a:defRPr>
            </a:lvl4pPr>
            <a:lvl5pPr marL="2152650" indent="-238125">
              <a:spcBef>
                <a:spcPts val="600"/>
              </a:spcBef>
              <a:spcAft>
                <a:spcPts val="600"/>
              </a:spcAft>
              <a:buFont typeface="Arial" charset="0"/>
              <a:buChar char="•"/>
              <a:defRPr sz="1200" baseline="0">
                <a:solidFill>
                  <a:schemeClr val="tx1">
                    <a:lumMod val="50000"/>
                    <a:lumOff val="50000"/>
                  </a:schemeClr>
                </a:solidFill>
                <a:latin typeface="+mn-lt"/>
              </a:defRPr>
            </a:lvl5pPr>
            <a:lvl6pPr marL="2634143" indent="-239467" defTabSz="957870">
              <a:spcBef>
                <a:spcPct val="20000"/>
              </a:spcBef>
              <a:buFont typeface="Arial" pitchFamily="34" charset="0"/>
              <a:buChar char="•"/>
              <a:defRPr sz="2100">
                <a:latin typeface="+mn-lt"/>
              </a:defRPr>
            </a:lvl6pPr>
            <a:lvl7pPr marL="3113077" indent="-239467" defTabSz="957870">
              <a:spcBef>
                <a:spcPct val="20000"/>
              </a:spcBef>
              <a:buFont typeface="Arial" pitchFamily="34" charset="0"/>
              <a:buChar char="•"/>
              <a:defRPr sz="2100">
                <a:latin typeface="+mn-lt"/>
              </a:defRPr>
            </a:lvl7pPr>
            <a:lvl8pPr marL="3592012" indent="-239467" defTabSz="957870">
              <a:spcBef>
                <a:spcPct val="20000"/>
              </a:spcBef>
              <a:buFont typeface="Arial" pitchFamily="34" charset="0"/>
              <a:buChar char="•"/>
              <a:defRPr sz="2100">
                <a:latin typeface="+mn-lt"/>
              </a:defRPr>
            </a:lvl8pPr>
            <a:lvl9pPr marL="4070948" indent="-239467" defTabSz="957870">
              <a:spcBef>
                <a:spcPct val="20000"/>
              </a:spcBef>
              <a:buFont typeface="Arial" pitchFamily="34" charset="0"/>
              <a:buChar char="•"/>
              <a:defRPr sz="2100">
                <a:latin typeface="+mn-lt"/>
              </a:defRPr>
            </a:lvl9pPr>
          </a:lstStyle>
          <a:p>
            <a:pPr>
              <a:spcBef>
                <a:spcPts val="0"/>
              </a:spcBef>
              <a:defRPr/>
            </a:pPr>
            <a:r>
              <a:rPr lang="en-US" altLang="en-US" sz="2800" dirty="0"/>
              <a:t>1.0  Core Servicing Data Modeling Approach</a:t>
            </a:r>
            <a:endParaRPr lang="en-US" altLang="en-US" sz="2000" b="1" dirty="0">
              <a:solidFill>
                <a:schemeClr val="bg1"/>
              </a:solidFill>
            </a:endParaRPr>
          </a:p>
        </p:txBody>
      </p:sp>
      <p:cxnSp>
        <p:nvCxnSpPr>
          <p:cNvPr id="6" name="Straight Connector 5"/>
          <p:cNvCxnSpPr/>
          <p:nvPr/>
        </p:nvCxnSpPr>
        <p:spPr>
          <a:xfrm>
            <a:off x="0" y="24384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44196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9510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5</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Core Servicing Domain: </a:t>
            </a:r>
            <a:r>
              <a:rPr lang="en-US" dirty="0">
                <a:solidFill>
                  <a:schemeClr val="tx1">
                    <a:lumMod val="50000"/>
                    <a:lumOff val="50000"/>
                  </a:schemeClr>
                </a:solidFill>
              </a:rPr>
              <a:t>Harmonized Data Modeling Approach</a:t>
            </a:r>
          </a:p>
        </p:txBody>
      </p:sp>
      <p:sp>
        <p:nvSpPr>
          <p:cNvPr id="6" name="Rectangle 5">
            <a:extLst>
              <a:ext uri="{FF2B5EF4-FFF2-40B4-BE49-F238E27FC236}">
                <a16:creationId xmlns:a16="http://schemas.microsoft.com/office/drawing/2014/main" id="{1897B59C-501F-4BE7-B21C-73414D9B012D}"/>
              </a:ext>
            </a:extLst>
          </p:cNvPr>
          <p:cNvSpPr/>
          <p:nvPr/>
        </p:nvSpPr>
        <p:spPr>
          <a:xfrm>
            <a:off x="0" y="767778"/>
            <a:ext cx="12192000" cy="5742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82880" rIns="365760" bIns="182880" rtlCol="0" anchor="t" anchorCtr="0"/>
          <a:lstStyle/>
          <a:p>
            <a:pPr marL="365760" indent="-365760" algn="just">
              <a:spcBef>
                <a:spcPts val="600"/>
              </a:spcBef>
              <a:spcAft>
                <a:spcPts val="1200"/>
              </a:spcAft>
              <a:buClr>
                <a:srgbClr val="7030A0"/>
              </a:buClr>
              <a:buSzPct val="90000"/>
              <a:buFont typeface="Wingdings" panose="05000000000000000000" pitchFamily="2" charset="2"/>
              <a:buChar char="v"/>
            </a:pPr>
            <a:r>
              <a:rPr lang="en-US" dirty="0">
                <a:solidFill>
                  <a:schemeClr val="tx1">
                    <a:lumMod val="65000"/>
                    <a:lumOff val="35000"/>
                  </a:schemeClr>
                </a:solidFill>
              </a:rPr>
              <a:t>Each TFS Financial Product will have its own Database from the Core Servicing perspective</a:t>
            </a:r>
          </a:p>
          <a:p>
            <a:pPr marL="845185" lvl="2" indent="-365760" algn="just">
              <a:spcBef>
                <a:spcPts val="600"/>
              </a:spcBef>
              <a:spcAft>
                <a:spcPts val="1200"/>
              </a:spcAft>
              <a:buClr>
                <a:srgbClr val="7030A0"/>
              </a:buClr>
              <a:buSzPct val="90000"/>
              <a:buFont typeface="Wingdings" panose="05000000000000000000" pitchFamily="2" charset="2"/>
              <a:buChar char="Ø"/>
            </a:pPr>
            <a:r>
              <a:rPr lang="en-US" sz="1600" dirty="0">
                <a:solidFill>
                  <a:schemeClr val="tx1">
                    <a:lumMod val="65000"/>
                    <a:lumOff val="35000"/>
                  </a:schemeClr>
                </a:solidFill>
              </a:rPr>
              <a:t>i.e. Consumer Loan, Consumer Lease, Dealer Loan, etc. will have its own Document Data Model</a:t>
            </a:r>
          </a:p>
          <a:p>
            <a:pPr marL="365760" indent="-365760" algn="just">
              <a:spcBef>
                <a:spcPts val="1200"/>
              </a:spcBef>
              <a:spcAft>
                <a:spcPts val="1200"/>
              </a:spcAft>
              <a:buClr>
                <a:srgbClr val="7030A0"/>
              </a:buClr>
              <a:buSzPct val="90000"/>
              <a:buFont typeface="Wingdings" panose="05000000000000000000" pitchFamily="2" charset="2"/>
              <a:buChar char="v"/>
            </a:pPr>
            <a:r>
              <a:rPr lang="en-US" dirty="0">
                <a:solidFill>
                  <a:schemeClr val="tx1">
                    <a:lumMod val="65000"/>
                    <a:lumOff val="35000"/>
                  </a:schemeClr>
                </a:solidFill>
              </a:rPr>
              <a:t>Each TFS Financial Product will have its own set of Collections of Documents from the Core Servicing perspective</a:t>
            </a:r>
          </a:p>
          <a:p>
            <a:pPr marL="845185" lvl="2" indent="-365760" algn="just">
              <a:spcBef>
                <a:spcPts val="600"/>
              </a:spcBef>
              <a:spcAft>
                <a:spcPts val="1200"/>
              </a:spcAft>
              <a:buClr>
                <a:srgbClr val="7030A0"/>
              </a:buClr>
              <a:buSzPct val="90000"/>
              <a:buFont typeface="Wingdings" panose="05000000000000000000" pitchFamily="2" charset="2"/>
              <a:buChar char="Ø"/>
            </a:pPr>
            <a:r>
              <a:rPr lang="en-US" sz="1600" dirty="0">
                <a:solidFill>
                  <a:schemeClr val="tx1">
                    <a:lumMod val="65000"/>
                    <a:lumOff val="35000"/>
                  </a:schemeClr>
                </a:solidFill>
              </a:rPr>
              <a:t>e.g. Master Data, Transactional Data, Reference Lookup Date, &amp; its history etc. will have its own Collection of Documents</a:t>
            </a:r>
          </a:p>
          <a:p>
            <a:pPr marL="365760" indent="-365760" algn="just">
              <a:spcBef>
                <a:spcPts val="1200"/>
              </a:spcBef>
              <a:spcAft>
                <a:spcPts val="1200"/>
              </a:spcAft>
              <a:buClr>
                <a:srgbClr val="7030A0"/>
              </a:buClr>
              <a:buSzPct val="90000"/>
              <a:buFont typeface="Wingdings" panose="05000000000000000000" pitchFamily="2" charset="2"/>
              <a:buChar char="v"/>
            </a:pPr>
            <a:r>
              <a:rPr lang="en-US" dirty="0">
                <a:solidFill>
                  <a:schemeClr val="tx1">
                    <a:lumMod val="65000"/>
                    <a:lumOff val="35000"/>
                  </a:schemeClr>
                </a:solidFill>
              </a:rPr>
              <a:t>Each TFS Financial Product specific Contract &amp; Account Lifecycle States will be managed in a single state machine corresponding to each Contract &amp; Account instance</a:t>
            </a:r>
          </a:p>
          <a:p>
            <a:pPr marL="845185" lvl="2" indent="-365760" algn="just">
              <a:spcBef>
                <a:spcPts val="600"/>
              </a:spcBef>
              <a:spcAft>
                <a:spcPts val="1200"/>
              </a:spcAft>
              <a:buClr>
                <a:srgbClr val="7030A0"/>
              </a:buClr>
              <a:buSzPct val="90000"/>
              <a:buFont typeface="Wingdings" panose="05000000000000000000" pitchFamily="2" charset="2"/>
              <a:buChar char="Ø"/>
            </a:pPr>
            <a:r>
              <a:rPr lang="en-US" sz="1600" dirty="0">
                <a:solidFill>
                  <a:schemeClr val="tx1">
                    <a:lumMod val="65000"/>
                    <a:lumOff val="35000"/>
                  </a:schemeClr>
                </a:solidFill>
              </a:rPr>
              <a:t>e.g. The Account Lifecycle States such as Current, Delinquent, Collection, Charged-Off, Written-Off, etc. will be managed as part of the corresponding Consumer Loan, Consumer Lease, Dealer Loan, etc. Document instance</a:t>
            </a:r>
          </a:p>
          <a:p>
            <a:pPr marL="365760" indent="-365760" algn="just">
              <a:spcBef>
                <a:spcPts val="1200"/>
              </a:spcBef>
              <a:spcAft>
                <a:spcPts val="1200"/>
              </a:spcAft>
              <a:buClr>
                <a:srgbClr val="7030A0"/>
              </a:buClr>
              <a:buSzPct val="90000"/>
              <a:buFont typeface="Wingdings" panose="05000000000000000000" pitchFamily="2" charset="2"/>
              <a:buChar char="v"/>
            </a:pPr>
            <a:r>
              <a:rPr lang="en-US" dirty="0">
                <a:solidFill>
                  <a:schemeClr val="tx1">
                    <a:lumMod val="65000"/>
                    <a:lumOff val="35000"/>
                  </a:schemeClr>
                </a:solidFill>
              </a:rPr>
              <a:t>Core Servicing specific harmonized data model will </a:t>
            </a:r>
            <a:r>
              <a:rPr lang="en-US" b="1" dirty="0">
                <a:solidFill>
                  <a:schemeClr val="tx1">
                    <a:lumMod val="65000"/>
                    <a:lumOff val="35000"/>
                  </a:schemeClr>
                </a:solidFill>
              </a:rPr>
              <a:t>evolve radically </a:t>
            </a:r>
            <a:r>
              <a:rPr lang="en-US" dirty="0">
                <a:solidFill>
                  <a:schemeClr val="tx1">
                    <a:lumMod val="65000"/>
                    <a:lumOff val="35000"/>
                  </a:schemeClr>
                </a:solidFill>
              </a:rPr>
              <a:t>during the initial phases of the application development</a:t>
            </a:r>
          </a:p>
          <a:p>
            <a:pPr marL="845185" lvl="2" indent="-365760" algn="just">
              <a:spcBef>
                <a:spcPts val="600"/>
              </a:spcBef>
              <a:spcAft>
                <a:spcPts val="1200"/>
              </a:spcAft>
              <a:buClr>
                <a:srgbClr val="7030A0"/>
              </a:buClr>
              <a:buSzPct val="90000"/>
              <a:buFont typeface="Wingdings" panose="05000000000000000000" pitchFamily="2" charset="2"/>
              <a:buChar char="Ø"/>
            </a:pPr>
            <a:r>
              <a:rPr lang="en-US" sz="1600" dirty="0">
                <a:solidFill>
                  <a:schemeClr val="tx1">
                    <a:lumMod val="65000"/>
                    <a:lumOff val="35000"/>
                  </a:schemeClr>
                </a:solidFill>
              </a:rPr>
              <a:t>Scenario specific semantics &amp; variations, that will be uncovered through LDC analysis effort, will be utilized to continuously improve the Harmonized Data Model</a:t>
            </a:r>
          </a:p>
          <a:p>
            <a:pPr marL="365760" indent="-365760" algn="just">
              <a:spcBef>
                <a:spcPts val="600"/>
              </a:spcBef>
              <a:spcAft>
                <a:spcPts val="1200"/>
              </a:spcAft>
              <a:buClr>
                <a:srgbClr val="7030A0"/>
              </a:buClr>
              <a:buSzPct val="90000"/>
              <a:buFont typeface="Wingdings" panose="05000000000000000000" pitchFamily="2" charset="2"/>
              <a:buChar char="v"/>
            </a:pPr>
            <a:endParaRPr lang="en-US" dirty="0">
              <a:solidFill>
                <a:schemeClr val="tx1">
                  <a:lumMod val="65000"/>
                  <a:lumOff val="35000"/>
                </a:schemeClr>
              </a:solidFill>
            </a:endParaRPr>
          </a:p>
        </p:txBody>
      </p:sp>
    </p:spTree>
    <p:extLst>
      <p:ext uri="{BB962C8B-B14F-4D97-AF65-F5344CB8AC3E}">
        <p14:creationId xmlns:p14="http://schemas.microsoft.com/office/powerpoint/2010/main" val="652971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6</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Core Servicing Domain: </a:t>
            </a:r>
            <a:r>
              <a:rPr lang="en-US" dirty="0">
                <a:solidFill>
                  <a:schemeClr val="tx1">
                    <a:lumMod val="50000"/>
                    <a:lumOff val="50000"/>
                  </a:schemeClr>
                </a:solidFill>
              </a:rPr>
              <a:t>EIP Approach Implications On Harmonized Data Modeling</a:t>
            </a:r>
          </a:p>
        </p:txBody>
      </p:sp>
      <p:sp>
        <p:nvSpPr>
          <p:cNvPr id="6" name="Rectangle 5">
            <a:extLst>
              <a:ext uri="{FF2B5EF4-FFF2-40B4-BE49-F238E27FC236}">
                <a16:creationId xmlns:a16="http://schemas.microsoft.com/office/drawing/2014/main" id="{1897B59C-501F-4BE7-B21C-73414D9B012D}"/>
              </a:ext>
            </a:extLst>
          </p:cNvPr>
          <p:cNvSpPr/>
          <p:nvPr/>
        </p:nvSpPr>
        <p:spPr>
          <a:xfrm>
            <a:off x="0" y="810714"/>
            <a:ext cx="12192000" cy="5742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82880" rIns="365760" bIns="182880" rtlCol="0" anchor="t" anchorCtr="0"/>
          <a:lstStyle/>
          <a:p>
            <a:pPr marL="365760" indent="-365760">
              <a:spcBef>
                <a:spcPts val="1200"/>
              </a:spcBef>
              <a:spcAft>
                <a:spcPts val="1200"/>
              </a:spcAft>
              <a:buFont typeface="Wingdings" panose="05000000000000000000" pitchFamily="2" charset="2"/>
              <a:buChar char="v"/>
            </a:pPr>
            <a:r>
              <a:rPr lang="en-US" dirty="0">
                <a:solidFill>
                  <a:schemeClr val="tx1">
                    <a:lumMod val="65000"/>
                    <a:lumOff val="35000"/>
                  </a:schemeClr>
                </a:solidFill>
              </a:rPr>
              <a:t>Until all Core Servicing functions are migrated to the new platform, all events/API Calls from EIP consumers such as CEP will pass-through to Legacy Systems</a:t>
            </a:r>
          </a:p>
          <a:p>
            <a:pPr marL="845185" lvl="2" indent="-365760">
              <a:spcBef>
                <a:spcPts val="600"/>
              </a:spcBef>
              <a:spcAft>
                <a:spcPts val="1200"/>
              </a:spcAft>
              <a:buFont typeface="Wingdings" panose="05000000000000000000" pitchFamily="2" charset="2"/>
              <a:buChar char="Ø"/>
            </a:pPr>
            <a:r>
              <a:rPr lang="en-US" sz="1600" dirty="0">
                <a:solidFill>
                  <a:schemeClr val="tx1">
                    <a:lumMod val="65000"/>
                    <a:lumOff val="35000"/>
                  </a:schemeClr>
                </a:solidFill>
              </a:rPr>
              <a:t>Account Master with evaluated fields will be synchronized with EIP through batch files at the end-of-the-day</a:t>
            </a:r>
          </a:p>
          <a:p>
            <a:pPr marL="845185" lvl="2" indent="-365760">
              <a:spcBef>
                <a:spcPts val="600"/>
              </a:spcBef>
              <a:spcAft>
                <a:spcPts val="1200"/>
              </a:spcAft>
              <a:buFont typeface="Wingdings" panose="05000000000000000000" pitchFamily="2" charset="2"/>
              <a:buChar char="Ø"/>
            </a:pPr>
            <a:r>
              <a:rPr lang="en-US" sz="1600" dirty="0">
                <a:solidFill>
                  <a:schemeClr val="tx1">
                    <a:lumMod val="65000"/>
                    <a:lumOff val="35000"/>
                  </a:schemeClr>
                </a:solidFill>
              </a:rPr>
              <a:t>Events not related to Account Master will be processed in real-time concurrently</a:t>
            </a:r>
          </a:p>
          <a:p>
            <a:pPr marL="845185" lvl="2" indent="-365760">
              <a:spcBef>
                <a:spcPts val="600"/>
              </a:spcBef>
              <a:spcAft>
                <a:spcPts val="1200"/>
              </a:spcAft>
              <a:buFont typeface="Wingdings" panose="05000000000000000000" pitchFamily="2" charset="2"/>
              <a:buChar char="Ø"/>
            </a:pPr>
            <a:r>
              <a:rPr lang="en-US" sz="1600" dirty="0">
                <a:solidFill>
                  <a:schemeClr val="tx1">
                    <a:lumMod val="65000"/>
                    <a:lumOff val="35000"/>
                  </a:schemeClr>
                </a:solidFill>
              </a:rPr>
              <a:t>Transactions not related to evaluated fields on Account Master can be processed in real-time concurrently</a:t>
            </a:r>
          </a:p>
          <a:p>
            <a:pPr marL="365760" indent="-365760">
              <a:spcBef>
                <a:spcPts val="1200"/>
              </a:spcBef>
              <a:spcAft>
                <a:spcPts val="1200"/>
              </a:spcAft>
              <a:buFont typeface="Wingdings" panose="05000000000000000000" pitchFamily="2" charset="2"/>
              <a:buChar char="v"/>
            </a:pPr>
            <a:r>
              <a:rPr lang="en-US" dirty="0">
                <a:solidFill>
                  <a:schemeClr val="tx1">
                    <a:lumMod val="65000"/>
                    <a:lumOff val="35000"/>
                  </a:schemeClr>
                </a:solidFill>
              </a:rPr>
              <a:t>Account Master History will be retained in Harmonized Layer</a:t>
            </a:r>
          </a:p>
          <a:p>
            <a:pPr marL="845185" lvl="2" indent="-365760">
              <a:spcBef>
                <a:spcPts val="600"/>
              </a:spcBef>
              <a:spcAft>
                <a:spcPts val="1200"/>
              </a:spcAft>
              <a:buFont typeface="Wingdings" panose="05000000000000000000" pitchFamily="2" charset="2"/>
              <a:buChar char="Ø"/>
            </a:pPr>
            <a:r>
              <a:rPr lang="en-US" sz="1600" dirty="0">
                <a:solidFill>
                  <a:schemeClr val="tx1">
                    <a:lumMod val="65000"/>
                    <a:lumOff val="35000"/>
                  </a:schemeClr>
                </a:solidFill>
              </a:rPr>
              <a:t>Harmonization Transaction ID will be used as Instance Version</a:t>
            </a:r>
          </a:p>
          <a:p>
            <a:pPr marL="365760" indent="-365760">
              <a:spcBef>
                <a:spcPts val="1200"/>
              </a:spcBef>
              <a:spcAft>
                <a:spcPts val="1200"/>
              </a:spcAft>
              <a:buFont typeface="Wingdings" panose="05000000000000000000" pitchFamily="2" charset="2"/>
              <a:buChar char="v"/>
            </a:pPr>
            <a:r>
              <a:rPr lang="en-US" dirty="0">
                <a:solidFill>
                  <a:schemeClr val="tx1">
                    <a:lumMod val="65000"/>
                    <a:lumOff val="35000"/>
                  </a:schemeClr>
                </a:solidFill>
              </a:rPr>
              <a:t>Payment Schedule History will be merged with the new Schedule Changes in the new version of Account Master</a:t>
            </a:r>
          </a:p>
        </p:txBody>
      </p:sp>
    </p:spTree>
    <p:extLst>
      <p:ext uri="{BB962C8B-B14F-4D97-AF65-F5344CB8AC3E}">
        <p14:creationId xmlns:p14="http://schemas.microsoft.com/office/powerpoint/2010/main" val="422582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7</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Core Servicing Domain: </a:t>
            </a:r>
            <a:r>
              <a:rPr lang="en-US" dirty="0">
                <a:solidFill>
                  <a:schemeClr val="tx1">
                    <a:lumMod val="50000"/>
                    <a:lumOff val="50000"/>
                  </a:schemeClr>
                </a:solidFill>
              </a:rPr>
              <a:t>Single Account State Machine Per Account Instance Illustration</a:t>
            </a:r>
          </a:p>
        </p:txBody>
      </p:sp>
      <p:graphicFrame>
        <p:nvGraphicFramePr>
          <p:cNvPr id="87" name="表 2">
            <a:extLst>
              <a:ext uri="{FF2B5EF4-FFF2-40B4-BE49-F238E27FC236}">
                <a16:creationId xmlns:a16="http://schemas.microsoft.com/office/drawing/2014/main" id="{D86E209B-BBA7-4A61-A3FD-AC356A122B2B}"/>
              </a:ext>
            </a:extLst>
          </p:cNvPr>
          <p:cNvGraphicFramePr>
            <a:graphicFrameLocks noGrp="1"/>
          </p:cNvGraphicFramePr>
          <p:nvPr>
            <p:extLst>
              <p:ext uri="{D42A27DB-BD31-4B8C-83A1-F6EECF244321}">
                <p14:modId xmlns:p14="http://schemas.microsoft.com/office/powerpoint/2010/main" val="1703573864"/>
              </p:ext>
            </p:extLst>
          </p:nvPr>
        </p:nvGraphicFramePr>
        <p:xfrm>
          <a:off x="1325880" y="1981199"/>
          <a:ext cx="3205479" cy="1447801"/>
        </p:xfrm>
        <a:graphic>
          <a:graphicData uri="http://schemas.openxmlformats.org/drawingml/2006/table">
            <a:tbl>
              <a:tblPr firstRow="1" bandRow="1">
                <a:tableStyleId>{073A0DAA-6AF3-43AB-8588-CEC1D06C72B9}</a:tableStyleId>
              </a:tblPr>
              <a:tblGrid>
                <a:gridCol w="1068493">
                  <a:extLst>
                    <a:ext uri="{9D8B030D-6E8A-4147-A177-3AD203B41FA5}">
                      <a16:colId xmlns:a16="http://schemas.microsoft.com/office/drawing/2014/main" val="20000"/>
                    </a:ext>
                  </a:extLst>
                </a:gridCol>
                <a:gridCol w="1068493">
                  <a:extLst>
                    <a:ext uri="{9D8B030D-6E8A-4147-A177-3AD203B41FA5}">
                      <a16:colId xmlns:a16="http://schemas.microsoft.com/office/drawing/2014/main" val="20001"/>
                    </a:ext>
                  </a:extLst>
                </a:gridCol>
                <a:gridCol w="1068493">
                  <a:extLst>
                    <a:ext uri="{9D8B030D-6E8A-4147-A177-3AD203B41FA5}">
                      <a16:colId xmlns:a16="http://schemas.microsoft.com/office/drawing/2014/main" val="20002"/>
                    </a:ext>
                  </a:extLst>
                </a:gridCol>
              </a:tblGrid>
              <a:tr h="415669">
                <a:tc>
                  <a:txBody>
                    <a:bodyPr/>
                    <a:lstStyle/>
                    <a:p>
                      <a:pPr algn="ctr"/>
                      <a:endParaRPr lang="en-US" sz="1200" dirty="0"/>
                    </a:p>
                  </a:txBody>
                  <a:tcPr anchor="ctr" anchorCtr="1">
                    <a:solidFill>
                      <a:schemeClr val="tx1">
                        <a:lumMod val="75000"/>
                        <a:lumOff val="25000"/>
                      </a:schemeClr>
                    </a:solidFill>
                  </a:tcPr>
                </a:tc>
                <a:tc>
                  <a:txBody>
                    <a:bodyPr/>
                    <a:lstStyle/>
                    <a:p>
                      <a:pPr algn="ctr"/>
                      <a:r>
                        <a:rPr lang="en-US" sz="1400" dirty="0"/>
                        <a:t>Active</a:t>
                      </a:r>
                    </a:p>
                  </a:txBody>
                  <a:tcPr anchor="ctr" anchorCtr="1">
                    <a:solidFill>
                      <a:schemeClr val="tx1">
                        <a:lumMod val="75000"/>
                        <a:lumOff val="25000"/>
                      </a:schemeClr>
                    </a:solidFill>
                  </a:tcPr>
                </a:tc>
                <a:tc>
                  <a:txBody>
                    <a:bodyPr/>
                    <a:lstStyle/>
                    <a:p>
                      <a:pPr algn="ctr"/>
                      <a:r>
                        <a:rPr lang="en-US" sz="1400" dirty="0"/>
                        <a:t>Charged-off</a:t>
                      </a:r>
                    </a:p>
                  </a:txBody>
                  <a:tcPr anchor="ctr" anchorCtr="1">
                    <a:solidFill>
                      <a:schemeClr val="tx1">
                        <a:lumMod val="75000"/>
                        <a:lumOff val="25000"/>
                      </a:schemeClr>
                    </a:solidFill>
                  </a:tcPr>
                </a:tc>
                <a:extLst>
                  <a:ext uri="{0D108BD9-81ED-4DB2-BD59-A6C34878D82A}">
                    <a16:rowId xmlns:a16="http://schemas.microsoft.com/office/drawing/2014/main" val="10000"/>
                  </a:ext>
                </a:extLst>
              </a:tr>
              <a:tr h="516066">
                <a:tc>
                  <a:txBody>
                    <a:bodyPr/>
                    <a:lstStyle/>
                    <a:p>
                      <a:pPr algn="ctr"/>
                      <a:r>
                        <a:rPr lang="en-US" sz="1600" dirty="0"/>
                        <a:t>Retail</a:t>
                      </a:r>
                    </a:p>
                  </a:txBody>
                  <a:tcPr anchor="ctr" anchorCtr="1"/>
                </a:tc>
                <a:tc>
                  <a:txBody>
                    <a:bodyPr/>
                    <a:lstStyle/>
                    <a:p>
                      <a:pPr algn="ctr"/>
                      <a:endParaRPr lang="en-US" sz="1600" dirty="0"/>
                    </a:p>
                  </a:txBody>
                  <a:tcPr anchor="ctr" anchorCtr="1"/>
                </a:tc>
                <a:tc>
                  <a:txBody>
                    <a:bodyPr/>
                    <a:lstStyle/>
                    <a:p>
                      <a:pPr algn="ctr"/>
                      <a:endParaRPr lang="en-US" sz="1600" dirty="0"/>
                    </a:p>
                  </a:txBody>
                  <a:tcPr anchor="ctr" anchorCtr="1"/>
                </a:tc>
                <a:extLst>
                  <a:ext uri="{0D108BD9-81ED-4DB2-BD59-A6C34878D82A}">
                    <a16:rowId xmlns:a16="http://schemas.microsoft.com/office/drawing/2014/main" val="10001"/>
                  </a:ext>
                </a:extLst>
              </a:tr>
              <a:tr h="516066">
                <a:tc>
                  <a:txBody>
                    <a:bodyPr/>
                    <a:lstStyle/>
                    <a:p>
                      <a:pPr algn="ctr"/>
                      <a:r>
                        <a:rPr lang="en-US" sz="1600" dirty="0"/>
                        <a:t>Lease</a:t>
                      </a:r>
                    </a:p>
                  </a:txBody>
                  <a:tcPr anchor="ctr" anchorCtr="1"/>
                </a:tc>
                <a:tc>
                  <a:txBody>
                    <a:bodyPr/>
                    <a:lstStyle/>
                    <a:p>
                      <a:pPr algn="ctr"/>
                      <a:endParaRPr lang="en-US" sz="1600" dirty="0"/>
                    </a:p>
                  </a:txBody>
                  <a:tcPr anchor="ctr" anchorCtr="1"/>
                </a:tc>
                <a:tc>
                  <a:txBody>
                    <a:bodyPr/>
                    <a:lstStyle/>
                    <a:p>
                      <a:pPr algn="ctr"/>
                      <a:endParaRPr lang="en-US" sz="1600" dirty="0"/>
                    </a:p>
                  </a:txBody>
                  <a:tcPr anchor="ctr" anchorCtr="1"/>
                </a:tc>
                <a:extLst>
                  <a:ext uri="{0D108BD9-81ED-4DB2-BD59-A6C34878D82A}">
                    <a16:rowId xmlns:a16="http://schemas.microsoft.com/office/drawing/2014/main" val="10002"/>
                  </a:ext>
                </a:extLst>
              </a:tr>
            </a:tbl>
          </a:graphicData>
        </a:graphic>
      </p:graphicFrame>
      <p:sp>
        <p:nvSpPr>
          <p:cNvPr id="88" name="角丸四角形 8">
            <a:extLst>
              <a:ext uri="{FF2B5EF4-FFF2-40B4-BE49-F238E27FC236}">
                <a16:creationId xmlns:a16="http://schemas.microsoft.com/office/drawing/2014/main" id="{B351794C-0278-4024-9BEF-A917618E76FB}"/>
              </a:ext>
            </a:extLst>
          </p:cNvPr>
          <p:cNvSpPr/>
          <p:nvPr/>
        </p:nvSpPr>
        <p:spPr>
          <a:xfrm>
            <a:off x="3555999" y="2438399"/>
            <a:ext cx="914400" cy="9144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89" name="角丸四角形 96">
            <a:extLst>
              <a:ext uri="{FF2B5EF4-FFF2-40B4-BE49-F238E27FC236}">
                <a16:creationId xmlns:a16="http://schemas.microsoft.com/office/drawing/2014/main" id="{9803130C-9CD3-4766-AA25-94F3962BF739}"/>
              </a:ext>
            </a:extLst>
          </p:cNvPr>
          <p:cNvSpPr/>
          <p:nvPr/>
        </p:nvSpPr>
        <p:spPr>
          <a:xfrm>
            <a:off x="2443479" y="2956559"/>
            <a:ext cx="952500" cy="41656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LeMans</a:t>
            </a:r>
          </a:p>
        </p:txBody>
      </p:sp>
      <p:sp>
        <p:nvSpPr>
          <p:cNvPr id="90" name="角丸四角形 98">
            <a:extLst>
              <a:ext uri="{FF2B5EF4-FFF2-40B4-BE49-F238E27FC236}">
                <a16:creationId xmlns:a16="http://schemas.microsoft.com/office/drawing/2014/main" id="{7446F5AE-9E9B-4182-BF17-2DC842B441D6}"/>
              </a:ext>
            </a:extLst>
          </p:cNvPr>
          <p:cNvSpPr/>
          <p:nvPr/>
        </p:nvSpPr>
        <p:spPr>
          <a:xfrm>
            <a:off x="2412999" y="2438399"/>
            <a:ext cx="2057400" cy="42164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Shaw</a:t>
            </a:r>
          </a:p>
        </p:txBody>
      </p:sp>
      <p:sp>
        <p:nvSpPr>
          <p:cNvPr id="91" name="四角形吹き出し 14">
            <a:extLst>
              <a:ext uri="{FF2B5EF4-FFF2-40B4-BE49-F238E27FC236}">
                <a16:creationId xmlns:a16="http://schemas.microsoft.com/office/drawing/2014/main" id="{FF0D773B-89C7-43ED-9EEA-A537D4BA0584}"/>
              </a:ext>
            </a:extLst>
          </p:cNvPr>
          <p:cNvSpPr/>
          <p:nvPr/>
        </p:nvSpPr>
        <p:spPr>
          <a:xfrm>
            <a:off x="4596131" y="1737359"/>
            <a:ext cx="6385560" cy="1635760"/>
          </a:xfrm>
          <a:prstGeom prst="wedgeRectCallout">
            <a:avLst>
              <a:gd name="adj1" fmla="val -57412"/>
              <a:gd name="adj2" fmla="val 12234"/>
            </a:avLst>
          </a:prstGeom>
        </p:spPr>
        <p:style>
          <a:lnRef idx="2">
            <a:schemeClr val="dk1"/>
          </a:lnRef>
          <a:fillRef idx="1">
            <a:schemeClr val="lt1"/>
          </a:fillRef>
          <a:effectRef idx="0">
            <a:schemeClr val="dk1"/>
          </a:effectRef>
          <a:fontRef idx="minor">
            <a:schemeClr val="dk1"/>
          </a:fontRef>
        </p:style>
        <p:txBody>
          <a:bodyPr rtlCol="0" anchor="t" anchorCtr="0"/>
          <a:lstStyle/>
          <a:p>
            <a:r>
              <a:rPr lang="en-US" sz="1400" b="1" dirty="0">
                <a:latin typeface="+mj-lt"/>
              </a:rPr>
              <a:t>Master file layout in Shaw</a:t>
            </a:r>
          </a:p>
        </p:txBody>
      </p:sp>
      <p:graphicFrame>
        <p:nvGraphicFramePr>
          <p:cNvPr id="96" name="表 13">
            <a:extLst>
              <a:ext uri="{FF2B5EF4-FFF2-40B4-BE49-F238E27FC236}">
                <a16:creationId xmlns:a16="http://schemas.microsoft.com/office/drawing/2014/main" id="{2A003623-9391-45D2-85D8-EE31EB98B301}"/>
              </a:ext>
            </a:extLst>
          </p:cNvPr>
          <p:cNvGraphicFramePr>
            <a:graphicFrameLocks noGrp="1"/>
          </p:cNvGraphicFramePr>
          <p:nvPr>
            <p:extLst>
              <p:ext uri="{D42A27DB-BD31-4B8C-83A1-F6EECF244321}">
                <p14:modId xmlns:p14="http://schemas.microsoft.com/office/powerpoint/2010/main" val="1956641817"/>
              </p:ext>
            </p:extLst>
          </p:nvPr>
        </p:nvGraphicFramePr>
        <p:xfrm>
          <a:off x="4729979" y="2025146"/>
          <a:ext cx="2819400" cy="1257300"/>
        </p:xfrm>
        <a:graphic>
          <a:graphicData uri="http://schemas.openxmlformats.org/drawingml/2006/table">
            <a:tbl>
              <a:tblPr firstRow="1" bandRow="1">
                <a:tableStyleId>{5C22544A-7EE6-4342-B048-85BDC9FD1C3A}</a:tableStyleId>
              </a:tblPr>
              <a:tblGrid>
                <a:gridCol w="1608513">
                  <a:extLst>
                    <a:ext uri="{9D8B030D-6E8A-4147-A177-3AD203B41FA5}">
                      <a16:colId xmlns:a16="http://schemas.microsoft.com/office/drawing/2014/main" val="20000"/>
                    </a:ext>
                  </a:extLst>
                </a:gridCol>
                <a:gridCol w="601287">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205898">
                <a:tc>
                  <a:txBody>
                    <a:bodyPr/>
                    <a:lstStyle/>
                    <a:p>
                      <a:r>
                        <a:rPr lang="en-US" sz="1050" dirty="0">
                          <a:latin typeface="+mj-lt"/>
                        </a:rPr>
                        <a:t>Account#</a:t>
                      </a:r>
                    </a:p>
                  </a:txBody>
                  <a:tcPr/>
                </a:tc>
                <a:tc>
                  <a:txBody>
                    <a:bodyPr/>
                    <a:lstStyle/>
                    <a:p>
                      <a:r>
                        <a:rPr lang="en-US" sz="1050" dirty="0">
                          <a:latin typeface="+mj-lt"/>
                        </a:rPr>
                        <a:t>Field 1</a:t>
                      </a:r>
                    </a:p>
                  </a:txBody>
                  <a:tcPr/>
                </a:tc>
                <a:tc>
                  <a:txBody>
                    <a:bodyPr/>
                    <a:lstStyle/>
                    <a:p>
                      <a:r>
                        <a:rPr lang="en-US" sz="1050" dirty="0">
                          <a:latin typeface="+mj-lt"/>
                        </a:rPr>
                        <a:t>Field</a:t>
                      </a:r>
                      <a:r>
                        <a:rPr lang="en-US" sz="1050" baseline="0" dirty="0">
                          <a:latin typeface="+mj-lt"/>
                        </a:rPr>
                        <a:t> 2</a:t>
                      </a:r>
                      <a:endParaRPr lang="en-US" sz="1050" dirty="0">
                        <a:latin typeface="+mj-lt"/>
                      </a:endParaRPr>
                    </a:p>
                  </a:txBody>
                  <a:tcPr/>
                </a:tc>
                <a:extLst>
                  <a:ext uri="{0D108BD9-81ED-4DB2-BD59-A6C34878D82A}">
                    <a16:rowId xmlns:a16="http://schemas.microsoft.com/office/drawing/2014/main" val="10000"/>
                  </a:ext>
                </a:extLst>
              </a:tr>
              <a:tr h="205898">
                <a:tc>
                  <a:txBody>
                    <a:bodyPr/>
                    <a:lstStyle/>
                    <a:p>
                      <a:r>
                        <a:rPr lang="en-US" sz="1050" baseline="0" dirty="0">
                          <a:latin typeface="+mj-lt"/>
                        </a:rPr>
                        <a:t>704026xxxxxxxx1</a:t>
                      </a:r>
                    </a:p>
                  </a:txBody>
                  <a:tcPr/>
                </a:tc>
                <a:tc>
                  <a:txBody>
                    <a:bodyPr/>
                    <a:lstStyle/>
                    <a:p>
                      <a:r>
                        <a:rPr lang="en-US" sz="1050" dirty="0">
                          <a:latin typeface="+mj-lt"/>
                        </a:rPr>
                        <a:t>AAA</a:t>
                      </a:r>
                    </a:p>
                  </a:txBody>
                  <a:tcPr/>
                </a:tc>
                <a:tc>
                  <a:txBody>
                    <a:bodyPr/>
                    <a:lstStyle/>
                    <a:p>
                      <a:r>
                        <a:rPr lang="en-US" sz="1050" dirty="0">
                          <a:latin typeface="+mj-lt"/>
                        </a:rPr>
                        <a:t>BBB</a:t>
                      </a:r>
                    </a:p>
                  </a:txBody>
                  <a:tcPr/>
                </a:tc>
                <a:extLst>
                  <a:ext uri="{0D108BD9-81ED-4DB2-BD59-A6C34878D82A}">
                    <a16:rowId xmlns:a16="http://schemas.microsoft.com/office/drawing/2014/main" val="10001"/>
                  </a:ext>
                </a:extLst>
              </a:tr>
              <a:tr h="20589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aseline="0" dirty="0">
                          <a:latin typeface="+mj-lt"/>
                        </a:rPr>
                        <a:t>700026xxxxxxxx1</a:t>
                      </a:r>
                    </a:p>
                  </a:txBody>
                  <a:tcPr/>
                </a:tc>
                <a:tc>
                  <a:txBody>
                    <a:bodyPr/>
                    <a:lstStyle/>
                    <a:p>
                      <a:r>
                        <a:rPr lang="en-US" sz="1050" dirty="0">
                          <a:latin typeface="+mj-lt"/>
                        </a:rPr>
                        <a:t>CCC</a:t>
                      </a:r>
                    </a:p>
                  </a:txBody>
                  <a:tcPr/>
                </a:tc>
                <a:tc>
                  <a:txBody>
                    <a:bodyPr/>
                    <a:lstStyle/>
                    <a:p>
                      <a:r>
                        <a:rPr lang="en-US" sz="1050" dirty="0">
                          <a:latin typeface="+mj-lt"/>
                        </a:rPr>
                        <a:t>DDD</a:t>
                      </a:r>
                    </a:p>
                  </a:txBody>
                  <a:tcPr/>
                </a:tc>
                <a:extLst>
                  <a:ext uri="{0D108BD9-81ED-4DB2-BD59-A6C34878D82A}">
                    <a16:rowId xmlns:a16="http://schemas.microsoft.com/office/drawing/2014/main" val="10002"/>
                  </a:ext>
                </a:extLst>
              </a:tr>
              <a:tr h="205898">
                <a:tc>
                  <a:txBody>
                    <a:bodyPr/>
                    <a:lstStyle/>
                    <a:p>
                      <a:r>
                        <a:rPr lang="ja-JP" altLang="en-US" sz="1050" baseline="0" dirty="0">
                          <a:latin typeface="+mj-lt"/>
                        </a:rPr>
                        <a:t>・・・</a:t>
                      </a:r>
                      <a:endParaRPr lang="en-US" sz="1050" baseline="0" dirty="0">
                        <a:latin typeface="+mj-lt"/>
                      </a:endParaRPr>
                    </a:p>
                  </a:txBody>
                  <a:tcPr/>
                </a:tc>
                <a:tc>
                  <a:txBody>
                    <a:bodyPr/>
                    <a:lstStyle/>
                    <a:p>
                      <a:r>
                        <a:rPr lang="ja-JP" altLang="en-US" sz="1050" dirty="0">
                          <a:latin typeface="+mj-lt"/>
                        </a:rPr>
                        <a:t>・・・</a:t>
                      </a:r>
                      <a:endParaRPr lang="en-US" sz="1050" dirty="0">
                        <a:latin typeface="+mj-lt"/>
                      </a:endParaRPr>
                    </a:p>
                  </a:txBody>
                  <a:tcPr/>
                </a:tc>
                <a:tc>
                  <a:txBody>
                    <a:bodyPr/>
                    <a:lstStyle/>
                    <a:p>
                      <a:r>
                        <a:rPr lang="ja-JP" altLang="en-US" sz="1050" dirty="0">
                          <a:latin typeface="+mj-lt"/>
                        </a:rPr>
                        <a:t>・・・</a:t>
                      </a:r>
                      <a:endParaRPr lang="en-US" sz="1050" dirty="0">
                        <a:latin typeface="+mj-lt"/>
                      </a:endParaRPr>
                    </a:p>
                  </a:txBody>
                  <a:tcPr/>
                </a:tc>
                <a:extLst>
                  <a:ext uri="{0D108BD9-81ED-4DB2-BD59-A6C34878D82A}">
                    <a16:rowId xmlns:a16="http://schemas.microsoft.com/office/drawing/2014/main" val="10003"/>
                  </a:ext>
                </a:extLst>
              </a:tr>
              <a:tr h="205898">
                <a:tc>
                  <a:txBody>
                    <a:bodyPr/>
                    <a:lstStyle/>
                    <a:p>
                      <a:r>
                        <a:rPr lang="en-US" sz="1050" baseline="0" dirty="0">
                          <a:latin typeface="+mj-lt"/>
                        </a:rPr>
                        <a:t>800032xxxxxxxx2</a:t>
                      </a:r>
                    </a:p>
                  </a:txBody>
                  <a:tcPr/>
                </a:tc>
                <a:tc>
                  <a:txBody>
                    <a:bodyPr/>
                    <a:lstStyle/>
                    <a:p>
                      <a:r>
                        <a:rPr lang="en-US" sz="1050" dirty="0">
                          <a:latin typeface="+mj-lt"/>
                        </a:rPr>
                        <a:t>EEE</a:t>
                      </a:r>
                    </a:p>
                  </a:txBody>
                  <a:tcPr/>
                </a:tc>
                <a:tc>
                  <a:txBody>
                    <a:bodyPr/>
                    <a:lstStyle/>
                    <a:p>
                      <a:r>
                        <a:rPr lang="en-US" sz="1050" dirty="0">
                          <a:latin typeface="+mj-lt"/>
                        </a:rPr>
                        <a:t>FFF</a:t>
                      </a:r>
                    </a:p>
                  </a:txBody>
                  <a:tcPr/>
                </a:tc>
                <a:extLst>
                  <a:ext uri="{0D108BD9-81ED-4DB2-BD59-A6C34878D82A}">
                    <a16:rowId xmlns:a16="http://schemas.microsoft.com/office/drawing/2014/main" val="10004"/>
                  </a:ext>
                </a:extLst>
              </a:tr>
            </a:tbl>
          </a:graphicData>
        </a:graphic>
      </p:graphicFrame>
      <p:sp>
        <p:nvSpPr>
          <p:cNvPr id="97" name="右中かっこ 19">
            <a:extLst>
              <a:ext uri="{FF2B5EF4-FFF2-40B4-BE49-F238E27FC236}">
                <a16:creationId xmlns:a16="http://schemas.microsoft.com/office/drawing/2014/main" id="{EE9A9929-7011-49BF-918B-157C93C5FC74}"/>
              </a:ext>
            </a:extLst>
          </p:cNvPr>
          <p:cNvSpPr/>
          <p:nvPr/>
        </p:nvSpPr>
        <p:spPr>
          <a:xfrm>
            <a:off x="7590792" y="2260599"/>
            <a:ext cx="228600" cy="4597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sp>
        <p:nvSpPr>
          <p:cNvPr id="99" name="テキスト ボックス 100">
            <a:extLst>
              <a:ext uri="{FF2B5EF4-FFF2-40B4-BE49-F238E27FC236}">
                <a16:creationId xmlns:a16="http://schemas.microsoft.com/office/drawing/2014/main" id="{7B884EF3-071B-4E2F-B645-B61504F33824}"/>
              </a:ext>
            </a:extLst>
          </p:cNvPr>
          <p:cNvSpPr txBox="1"/>
          <p:nvPr/>
        </p:nvSpPr>
        <p:spPr>
          <a:xfrm>
            <a:off x="7971003" y="2115542"/>
            <a:ext cx="2805519" cy="64633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0" rIns="0" rtlCol="0">
            <a:spAutoFit/>
          </a:bodyPr>
          <a:lstStyle/>
          <a:p>
            <a:r>
              <a:rPr lang="en-US" sz="1200" dirty="0">
                <a:latin typeface="+mj-lt"/>
                <a:ea typeface="Meiryo UI" panose="020B0604030504040204" pitchFamily="50" charset="-128"/>
                <a:cs typeface="Meiryo UI" panose="020B0604030504040204" pitchFamily="50" charset="-128"/>
              </a:rPr>
              <a:t>These 2 records is the same customer and account but different status.(Active and Charged-off)</a:t>
            </a:r>
          </a:p>
        </p:txBody>
      </p:sp>
      <p:sp>
        <p:nvSpPr>
          <p:cNvPr id="100" name="右中かっこ 106">
            <a:extLst>
              <a:ext uri="{FF2B5EF4-FFF2-40B4-BE49-F238E27FC236}">
                <a16:creationId xmlns:a16="http://schemas.microsoft.com/office/drawing/2014/main" id="{31B5B1C8-51B5-40E9-B83A-3F0287FCAF1F}"/>
              </a:ext>
            </a:extLst>
          </p:cNvPr>
          <p:cNvSpPr/>
          <p:nvPr/>
        </p:nvSpPr>
        <p:spPr>
          <a:xfrm>
            <a:off x="7590792" y="2768432"/>
            <a:ext cx="228600" cy="4597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sp>
        <p:nvSpPr>
          <p:cNvPr id="103" name="テキスト ボックス 107">
            <a:extLst>
              <a:ext uri="{FF2B5EF4-FFF2-40B4-BE49-F238E27FC236}">
                <a16:creationId xmlns:a16="http://schemas.microsoft.com/office/drawing/2014/main" id="{C2E0851C-31D3-4C12-A9A6-84745D39C7F2}"/>
              </a:ext>
            </a:extLst>
          </p:cNvPr>
          <p:cNvSpPr txBox="1"/>
          <p:nvPr/>
        </p:nvSpPr>
        <p:spPr>
          <a:xfrm>
            <a:off x="8015106" y="2885737"/>
            <a:ext cx="221869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0" rIns="0" rtlCol="0">
            <a:spAutoFit/>
          </a:bodyPr>
          <a:lstStyle/>
          <a:p>
            <a:r>
              <a:rPr lang="en-US" sz="1200" dirty="0">
                <a:latin typeface="+mj-lt"/>
                <a:ea typeface="Meiryo UI" panose="020B0604030504040204" pitchFamily="50" charset="-128"/>
                <a:cs typeface="Meiryo UI" panose="020B0604030504040204" pitchFamily="50" charset="-128"/>
              </a:rPr>
              <a:t>This account is lease account</a:t>
            </a:r>
          </a:p>
        </p:txBody>
      </p:sp>
      <p:sp>
        <p:nvSpPr>
          <p:cNvPr id="104" name="フローチャート : 磁気ディスク 110">
            <a:extLst>
              <a:ext uri="{FF2B5EF4-FFF2-40B4-BE49-F238E27FC236}">
                <a16:creationId xmlns:a16="http://schemas.microsoft.com/office/drawing/2014/main" id="{CA5A13BB-B0D1-46C3-AB55-0E920E92EB36}"/>
              </a:ext>
            </a:extLst>
          </p:cNvPr>
          <p:cNvSpPr/>
          <p:nvPr/>
        </p:nvSpPr>
        <p:spPr>
          <a:xfrm>
            <a:off x="1277692" y="3726467"/>
            <a:ext cx="889000" cy="854807"/>
          </a:xfrm>
          <a:prstGeom prst="flowChartMagneticDisk">
            <a:avLst/>
          </a:prstGeom>
          <a:solidFill>
            <a:srgbClr val="7030A0"/>
          </a:solidFill>
          <a:ln w="25400">
            <a:solidFill>
              <a:schemeClr val="bg1">
                <a:lumMod val="6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bg1"/>
                </a:solidFill>
                <a:latin typeface="+mj-lt"/>
              </a:rPr>
              <a:t>Harmonized</a:t>
            </a:r>
          </a:p>
        </p:txBody>
      </p:sp>
      <p:sp>
        <p:nvSpPr>
          <p:cNvPr id="105" name="四角形吹き出し 112">
            <a:extLst>
              <a:ext uri="{FF2B5EF4-FFF2-40B4-BE49-F238E27FC236}">
                <a16:creationId xmlns:a16="http://schemas.microsoft.com/office/drawing/2014/main" id="{06111A4A-8533-41DD-9EF4-24E9E33CC15D}"/>
              </a:ext>
            </a:extLst>
          </p:cNvPr>
          <p:cNvSpPr/>
          <p:nvPr/>
        </p:nvSpPr>
        <p:spPr>
          <a:xfrm>
            <a:off x="2443479" y="3856498"/>
            <a:ext cx="7395212" cy="2587248"/>
          </a:xfrm>
          <a:prstGeom prst="wedgeRectCallout">
            <a:avLst>
              <a:gd name="adj1" fmla="val -57370"/>
              <a:gd name="adj2" fmla="val -29626"/>
            </a:avLst>
          </a:prstGeom>
        </p:spPr>
        <p:style>
          <a:lnRef idx="2">
            <a:schemeClr val="dk1"/>
          </a:lnRef>
          <a:fillRef idx="1">
            <a:schemeClr val="lt1"/>
          </a:fillRef>
          <a:effectRef idx="0">
            <a:schemeClr val="dk1"/>
          </a:effectRef>
          <a:fontRef idx="minor">
            <a:schemeClr val="dk1"/>
          </a:fontRef>
        </p:style>
        <p:txBody>
          <a:bodyPr rtlCol="0" anchor="t" anchorCtr="0"/>
          <a:lstStyle/>
          <a:p>
            <a:r>
              <a:rPr lang="en-US" sz="1400" b="1" dirty="0">
                <a:latin typeface="+mj-lt"/>
              </a:rPr>
              <a:t>Master file layout in Harmonized Layer</a:t>
            </a:r>
          </a:p>
        </p:txBody>
      </p:sp>
      <p:sp>
        <p:nvSpPr>
          <p:cNvPr id="109" name="テキスト ボックス 113">
            <a:extLst>
              <a:ext uri="{FF2B5EF4-FFF2-40B4-BE49-F238E27FC236}">
                <a16:creationId xmlns:a16="http://schemas.microsoft.com/office/drawing/2014/main" id="{6FDAB0C6-4373-44AB-A9FF-D1E01B10BBFF}"/>
              </a:ext>
            </a:extLst>
          </p:cNvPr>
          <p:cNvSpPr txBox="1"/>
          <p:nvPr/>
        </p:nvSpPr>
        <p:spPr>
          <a:xfrm>
            <a:off x="2795832" y="4174073"/>
            <a:ext cx="1449069"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b="1" dirty="0">
                <a:latin typeface="+mj-lt"/>
                <a:ea typeface="Meiryo UI" panose="020B0604030504040204" pitchFamily="50" charset="-128"/>
                <a:cs typeface="Meiryo UI" panose="020B0604030504040204" pitchFamily="50" charset="-128"/>
              </a:rPr>
              <a:t>Retail Master</a:t>
            </a:r>
          </a:p>
        </p:txBody>
      </p:sp>
      <p:sp>
        <p:nvSpPr>
          <p:cNvPr id="111" name="テキスト ボックス 114">
            <a:extLst>
              <a:ext uri="{FF2B5EF4-FFF2-40B4-BE49-F238E27FC236}">
                <a16:creationId xmlns:a16="http://schemas.microsoft.com/office/drawing/2014/main" id="{5E68CA17-33C1-4E82-BE46-782915A14164}"/>
              </a:ext>
            </a:extLst>
          </p:cNvPr>
          <p:cNvSpPr txBox="1"/>
          <p:nvPr/>
        </p:nvSpPr>
        <p:spPr>
          <a:xfrm>
            <a:off x="6496609" y="4165220"/>
            <a:ext cx="1449069"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b="1" dirty="0">
                <a:latin typeface="+mj-lt"/>
                <a:ea typeface="Meiryo UI" panose="020B0604030504040204" pitchFamily="50" charset="-128"/>
                <a:cs typeface="Meiryo UI" panose="020B0604030504040204" pitchFamily="50" charset="-128"/>
              </a:rPr>
              <a:t>Lease Master</a:t>
            </a:r>
          </a:p>
        </p:txBody>
      </p:sp>
      <p:grpSp>
        <p:nvGrpSpPr>
          <p:cNvPr id="4" name="Group 3">
            <a:extLst>
              <a:ext uri="{FF2B5EF4-FFF2-40B4-BE49-F238E27FC236}">
                <a16:creationId xmlns:a16="http://schemas.microsoft.com/office/drawing/2014/main" id="{D25D7ABD-4900-48FE-9303-E61319B72ADB}"/>
              </a:ext>
            </a:extLst>
          </p:cNvPr>
          <p:cNvGrpSpPr/>
          <p:nvPr/>
        </p:nvGrpSpPr>
        <p:grpSpPr>
          <a:xfrm>
            <a:off x="2865885" y="4459426"/>
            <a:ext cx="6258566" cy="1807521"/>
            <a:chOff x="2852418" y="4088155"/>
            <a:chExt cx="6258566" cy="2204918"/>
          </a:xfrm>
        </p:grpSpPr>
        <p:sp>
          <p:nvSpPr>
            <p:cNvPr id="114" name="テキスト ボックス 116">
              <a:extLst>
                <a:ext uri="{FF2B5EF4-FFF2-40B4-BE49-F238E27FC236}">
                  <a16:creationId xmlns:a16="http://schemas.microsoft.com/office/drawing/2014/main" id="{19CCE17B-4218-4F64-9D64-4D4EA0A196BC}"/>
                </a:ext>
              </a:extLst>
            </p:cNvPr>
            <p:cNvSpPr txBox="1"/>
            <p:nvPr/>
          </p:nvSpPr>
          <p:spPr>
            <a:xfrm>
              <a:off x="2852418" y="4088155"/>
              <a:ext cx="2321561" cy="337899"/>
            </a:xfrm>
            <a:prstGeom prst="rect">
              <a:avLst/>
            </a:prstGeom>
            <a:ln w="952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r>
                <a:rPr lang="en-US" sz="1200" dirty="0">
                  <a:latin typeface="+mj-lt"/>
                  <a:ea typeface="Meiryo UI" panose="020B0604030504040204" pitchFamily="50" charset="-128"/>
                  <a:cs typeface="Meiryo UI" panose="020B0604030504040204" pitchFamily="50" charset="-128"/>
                </a:rPr>
                <a:t>Account# = 026xxxxxxxx1</a:t>
              </a:r>
            </a:p>
          </p:txBody>
        </p:sp>
        <p:sp>
          <p:nvSpPr>
            <p:cNvPr id="115" name="テキスト ボックス 123">
              <a:extLst>
                <a:ext uri="{FF2B5EF4-FFF2-40B4-BE49-F238E27FC236}">
                  <a16:creationId xmlns:a16="http://schemas.microsoft.com/office/drawing/2014/main" id="{12425F1C-223C-4EB1-AD11-F90D8FBA90F1}"/>
                </a:ext>
              </a:extLst>
            </p:cNvPr>
            <p:cNvSpPr txBox="1"/>
            <p:nvPr/>
          </p:nvSpPr>
          <p:spPr>
            <a:xfrm>
              <a:off x="3395979" y="4423136"/>
              <a:ext cx="1286513" cy="337899"/>
            </a:xfrm>
            <a:prstGeom prst="rect">
              <a:avLst/>
            </a:prstGeom>
            <a:ln w="952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r>
                <a:rPr lang="en-US" sz="1200" dirty="0">
                  <a:latin typeface="+mj-lt"/>
                  <a:ea typeface="Meiryo UI" panose="020B0604030504040204" pitchFamily="50" charset="-128"/>
                  <a:cs typeface="Meiryo UI" panose="020B0604030504040204" pitchFamily="50" charset="-128"/>
                </a:rPr>
                <a:t>Field 1 = AAA</a:t>
              </a:r>
            </a:p>
          </p:txBody>
        </p:sp>
        <p:sp>
          <p:nvSpPr>
            <p:cNvPr id="117" name="テキスト ボックス 124">
              <a:extLst>
                <a:ext uri="{FF2B5EF4-FFF2-40B4-BE49-F238E27FC236}">
                  <a16:creationId xmlns:a16="http://schemas.microsoft.com/office/drawing/2014/main" id="{6CA427C7-2444-4489-8F76-7464DB5C9A5C}"/>
                </a:ext>
              </a:extLst>
            </p:cNvPr>
            <p:cNvSpPr txBox="1"/>
            <p:nvPr/>
          </p:nvSpPr>
          <p:spPr>
            <a:xfrm>
              <a:off x="3395979" y="4781416"/>
              <a:ext cx="1286513" cy="337899"/>
            </a:xfrm>
            <a:prstGeom prst="rect">
              <a:avLst/>
            </a:prstGeom>
            <a:ln w="952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r>
                <a:rPr lang="en-US" sz="1200" dirty="0">
                  <a:latin typeface="+mj-lt"/>
                  <a:ea typeface="Meiryo UI" panose="020B0604030504040204" pitchFamily="50" charset="-128"/>
                  <a:cs typeface="Meiryo UI" panose="020B0604030504040204" pitchFamily="50" charset="-128"/>
                </a:rPr>
                <a:t>Field 2 = BBB</a:t>
              </a:r>
            </a:p>
          </p:txBody>
        </p:sp>
        <p:sp>
          <p:nvSpPr>
            <p:cNvPr id="120" name="テキスト ボックス 128">
              <a:extLst>
                <a:ext uri="{FF2B5EF4-FFF2-40B4-BE49-F238E27FC236}">
                  <a16:creationId xmlns:a16="http://schemas.microsoft.com/office/drawing/2014/main" id="{9ACC00AB-046E-4C95-88ED-8B2403129EE5}"/>
                </a:ext>
              </a:extLst>
            </p:cNvPr>
            <p:cNvSpPr txBox="1"/>
            <p:nvPr/>
          </p:nvSpPr>
          <p:spPr>
            <a:xfrm>
              <a:off x="3395979" y="5165096"/>
              <a:ext cx="1286513" cy="337899"/>
            </a:xfrm>
            <a:prstGeom prst="rect">
              <a:avLst/>
            </a:prstGeom>
            <a:ln w="952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r>
                <a:rPr lang="en-US" sz="1200" dirty="0">
                  <a:latin typeface="+mj-lt"/>
                  <a:ea typeface="Meiryo UI" panose="020B0604030504040204" pitchFamily="50" charset="-128"/>
                  <a:cs typeface="Meiryo UI" panose="020B0604030504040204" pitchFamily="50" charset="-128"/>
                </a:rPr>
                <a:t>Field 3 = CCC</a:t>
              </a:r>
            </a:p>
          </p:txBody>
        </p:sp>
        <p:sp>
          <p:nvSpPr>
            <p:cNvPr id="125" name="テキスト ボックス 129">
              <a:extLst>
                <a:ext uri="{FF2B5EF4-FFF2-40B4-BE49-F238E27FC236}">
                  <a16:creationId xmlns:a16="http://schemas.microsoft.com/office/drawing/2014/main" id="{45DE2E3E-5B14-4AEF-97AE-16A7792A2E24}"/>
                </a:ext>
              </a:extLst>
            </p:cNvPr>
            <p:cNvSpPr txBox="1"/>
            <p:nvPr/>
          </p:nvSpPr>
          <p:spPr>
            <a:xfrm>
              <a:off x="3395979" y="5551176"/>
              <a:ext cx="1286513" cy="337899"/>
            </a:xfrm>
            <a:prstGeom prst="rect">
              <a:avLst/>
            </a:prstGeom>
            <a:ln w="952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r>
                <a:rPr lang="en-US" sz="1200" dirty="0">
                  <a:latin typeface="+mj-lt"/>
                  <a:ea typeface="Meiryo UI" panose="020B0604030504040204" pitchFamily="50" charset="-128"/>
                  <a:cs typeface="Meiryo UI" panose="020B0604030504040204" pitchFamily="50" charset="-128"/>
                </a:rPr>
                <a:t>Field 4 = DDD</a:t>
              </a:r>
            </a:p>
          </p:txBody>
        </p:sp>
        <p:cxnSp>
          <p:nvCxnSpPr>
            <p:cNvPr id="126" name="直線コネクタ 22">
              <a:extLst>
                <a:ext uri="{FF2B5EF4-FFF2-40B4-BE49-F238E27FC236}">
                  <a16:creationId xmlns:a16="http://schemas.microsoft.com/office/drawing/2014/main" id="{110FE80A-7A7E-4BF6-A05C-FB907A391A64}"/>
                </a:ext>
              </a:extLst>
            </p:cNvPr>
            <p:cNvCxnSpPr/>
            <p:nvPr/>
          </p:nvCxnSpPr>
          <p:spPr>
            <a:xfrm>
              <a:off x="3133091" y="4395604"/>
              <a:ext cx="0" cy="1867019"/>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127" name="テキスト ボックス 131">
              <a:extLst>
                <a:ext uri="{FF2B5EF4-FFF2-40B4-BE49-F238E27FC236}">
                  <a16:creationId xmlns:a16="http://schemas.microsoft.com/office/drawing/2014/main" id="{7747CDED-81E5-46D9-B453-0E47B5592CFF}"/>
                </a:ext>
              </a:extLst>
            </p:cNvPr>
            <p:cNvSpPr txBox="1"/>
            <p:nvPr/>
          </p:nvSpPr>
          <p:spPr>
            <a:xfrm>
              <a:off x="3395979" y="5955174"/>
              <a:ext cx="2023112" cy="337899"/>
            </a:xfrm>
            <a:prstGeom prst="rect">
              <a:avLst/>
            </a:prstGeom>
            <a:ln w="952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r>
                <a:rPr lang="en-US" sz="1200" dirty="0">
                  <a:latin typeface="+mj-lt"/>
                  <a:ea typeface="Meiryo UI" panose="020B0604030504040204" pitchFamily="50" charset="-128"/>
                  <a:cs typeface="Meiryo UI" panose="020B0604030504040204" pitchFamily="50" charset="-128"/>
                </a:rPr>
                <a:t>Status = “Charged-off”</a:t>
              </a:r>
            </a:p>
          </p:txBody>
        </p:sp>
        <p:cxnSp>
          <p:nvCxnSpPr>
            <p:cNvPr id="128" name="直線コネクタ 25">
              <a:extLst>
                <a:ext uri="{FF2B5EF4-FFF2-40B4-BE49-F238E27FC236}">
                  <a16:creationId xmlns:a16="http://schemas.microsoft.com/office/drawing/2014/main" id="{6F3CAC00-F902-4136-893C-C1A80597C036}"/>
                </a:ext>
              </a:extLst>
            </p:cNvPr>
            <p:cNvCxnSpPr>
              <a:endCxn id="115" idx="1"/>
            </p:cNvCxnSpPr>
            <p:nvPr/>
          </p:nvCxnSpPr>
          <p:spPr>
            <a:xfrm>
              <a:off x="3133091" y="4592085"/>
              <a:ext cx="262888" cy="1"/>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29" name="直線コネクタ 133">
              <a:extLst>
                <a:ext uri="{FF2B5EF4-FFF2-40B4-BE49-F238E27FC236}">
                  <a16:creationId xmlns:a16="http://schemas.microsoft.com/office/drawing/2014/main" id="{784F5BFD-0EAC-458A-9CFC-11F759884561}"/>
                </a:ext>
              </a:extLst>
            </p:cNvPr>
            <p:cNvCxnSpPr/>
            <p:nvPr/>
          </p:nvCxnSpPr>
          <p:spPr>
            <a:xfrm>
              <a:off x="3133091" y="4950365"/>
              <a:ext cx="262888" cy="1"/>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30" name="直線コネクタ 134">
              <a:extLst>
                <a:ext uri="{FF2B5EF4-FFF2-40B4-BE49-F238E27FC236}">
                  <a16:creationId xmlns:a16="http://schemas.microsoft.com/office/drawing/2014/main" id="{1377B78F-7FC5-4A7A-82CD-49B41D49A1CD}"/>
                </a:ext>
              </a:extLst>
            </p:cNvPr>
            <p:cNvCxnSpPr/>
            <p:nvPr/>
          </p:nvCxnSpPr>
          <p:spPr>
            <a:xfrm>
              <a:off x="3133091" y="5334045"/>
              <a:ext cx="262888" cy="1"/>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31" name="直線コネクタ 135">
              <a:extLst>
                <a:ext uri="{FF2B5EF4-FFF2-40B4-BE49-F238E27FC236}">
                  <a16:creationId xmlns:a16="http://schemas.microsoft.com/office/drawing/2014/main" id="{E8FA9E67-AEC9-4ED0-AD9D-55A907A2FD0F}"/>
                </a:ext>
              </a:extLst>
            </p:cNvPr>
            <p:cNvCxnSpPr/>
            <p:nvPr/>
          </p:nvCxnSpPr>
          <p:spPr>
            <a:xfrm>
              <a:off x="3133091" y="5720125"/>
              <a:ext cx="262888" cy="1"/>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32" name="直線コネクタ 136">
              <a:extLst>
                <a:ext uri="{FF2B5EF4-FFF2-40B4-BE49-F238E27FC236}">
                  <a16:creationId xmlns:a16="http://schemas.microsoft.com/office/drawing/2014/main" id="{EFF2CF7B-B3A0-4852-8774-07582E656D8C}"/>
                </a:ext>
              </a:extLst>
            </p:cNvPr>
            <p:cNvCxnSpPr/>
            <p:nvPr/>
          </p:nvCxnSpPr>
          <p:spPr>
            <a:xfrm>
              <a:off x="3133091" y="6124123"/>
              <a:ext cx="262888" cy="1"/>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133" name="テキスト ボックス 137">
              <a:extLst>
                <a:ext uri="{FF2B5EF4-FFF2-40B4-BE49-F238E27FC236}">
                  <a16:creationId xmlns:a16="http://schemas.microsoft.com/office/drawing/2014/main" id="{E899D0B0-81E1-40DD-BAC5-6C19AC4EA142}"/>
                </a:ext>
              </a:extLst>
            </p:cNvPr>
            <p:cNvSpPr txBox="1"/>
            <p:nvPr/>
          </p:nvSpPr>
          <p:spPr>
            <a:xfrm>
              <a:off x="6544311" y="4088155"/>
              <a:ext cx="2321561" cy="337899"/>
            </a:xfrm>
            <a:prstGeom prst="rect">
              <a:avLst/>
            </a:prstGeom>
            <a:ln w="952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r>
                <a:rPr lang="en-US" sz="1200" dirty="0">
                  <a:latin typeface="+mj-lt"/>
                  <a:ea typeface="Meiryo UI" panose="020B0604030504040204" pitchFamily="50" charset="-128"/>
                  <a:cs typeface="Meiryo UI" panose="020B0604030504040204" pitchFamily="50" charset="-128"/>
                </a:rPr>
                <a:t>Account# = 032xxxxxxxx2</a:t>
              </a:r>
            </a:p>
          </p:txBody>
        </p:sp>
        <p:sp>
          <p:nvSpPr>
            <p:cNvPr id="134" name="テキスト ボックス 138">
              <a:extLst>
                <a:ext uri="{FF2B5EF4-FFF2-40B4-BE49-F238E27FC236}">
                  <a16:creationId xmlns:a16="http://schemas.microsoft.com/office/drawing/2014/main" id="{2ECF30C2-DE3F-4808-8CFE-96BFD51AEC92}"/>
                </a:ext>
              </a:extLst>
            </p:cNvPr>
            <p:cNvSpPr txBox="1"/>
            <p:nvPr/>
          </p:nvSpPr>
          <p:spPr>
            <a:xfrm>
              <a:off x="7087872" y="4423136"/>
              <a:ext cx="1286513" cy="337899"/>
            </a:xfrm>
            <a:prstGeom prst="rect">
              <a:avLst/>
            </a:prstGeom>
            <a:ln w="952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r>
                <a:rPr lang="en-US" sz="1200" dirty="0">
                  <a:latin typeface="+mj-lt"/>
                  <a:ea typeface="Meiryo UI" panose="020B0604030504040204" pitchFamily="50" charset="-128"/>
                  <a:cs typeface="Meiryo UI" panose="020B0604030504040204" pitchFamily="50" charset="-128"/>
                </a:rPr>
                <a:t>Field 1 = EEE</a:t>
              </a:r>
            </a:p>
          </p:txBody>
        </p:sp>
        <p:sp>
          <p:nvSpPr>
            <p:cNvPr id="135" name="テキスト ボックス 139">
              <a:extLst>
                <a:ext uri="{FF2B5EF4-FFF2-40B4-BE49-F238E27FC236}">
                  <a16:creationId xmlns:a16="http://schemas.microsoft.com/office/drawing/2014/main" id="{4744028B-BE8F-4829-8D52-98BCCED5474E}"/>
                </a:ext>
              </a:extLst>
            </p:cNvPr>
            <p:cNvSpPr txBox="1"/>
            <p:nvPr/>
          </p:nvSpPr>
          <p:spPr>
            <a:xfrm>
              <a:off x="7087872" y="4781416"/>
              <a:ext cx="1286513" cy="337899"/>
            </a:xfrm>
            <a:prstGeom prst="rect">
              <a:avLst/>
            </a:prstGeom>
            <a:ln w="952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r>
                <a:rPr lang="en-US" sz="1200" dirty="0">
                  <a:latin typeface="+mj-lt"/>
                  <a:ea typeface="Meiryo UI" panose="020B0604030504040204" pitchFamily="50" charset="-128"/>
                  <a:cs typeface="Meiryo UI" panose="020B0604030504040204" pitchFamily="50" charset="-128"/>
                </a:rPr>
                <a:t>Field 2 = FFF</a:t>
              </a:r>
            </a:p>
          </p:txBody>
        </p:sp>
        <p:sp>
          <p:nvSpPr>
            <p:cNvPr id="136" name="テキスト ボックス 140">
              <a:extLst>
                <a:ext uri="{FF2B5EF4-FFF2-40B4-BE49-F238E27FC236}">
                  <a16:creationId xmlns:a16="http://schemas.microsoft.com/office/drawing/2014/main" id="{6D44ED52-EC45-402A-8EA6-29621E6EAEEA}"/>
                </a:ext>
              </a:extLst>
            </p:cNvPr>
            <p:cNvSpPr txBox="1"/>
            <p:nvPr/>
          </p:nvSpPr>
          <p:spPr>
            <a:xfrm>
              <a:off x="7087872" y="5165096"/>
              <a:ext cx="1286513" cy="337899"/>
            </a:xfrm>
            <a:prstGeom prst="rect">
              <a:avLst/>
            </a:prstGeom>
            <a:ln w="952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r>
                <a:rPr lang="en-US" sz="1200" dirty="0">
                  <a:latin typeface="+mj-lt"/>
                  <a:ea typeface="Meiryo UI" panose="020B0604030504040204" pitchFamily="50" charset="-128"/>
                  <a:cs typeface="Meiryo UI" panose="020B0604030504040204" pitchFamily="50" charset="-128"/>
                </a:rPr>
                <a:t>Field 3 = xxx</a:t>
              </a:r>
            </a:p>
          </p:txBody>
        </p:sp>
        <p:sp>
          <p:nvSpPr>
            <p:cNvPr id="137" name="テキスト ボックス 141">
              <a:extLst>
                <a:ext uri="{FF2B5EF4-FFF2-40B4-BE49-F238E27FC236}">
                  <a16:creationId xmlns:a16="http://schemas.microsoft.com/office/drawing/2014/main" id="{5430FF90-5C1E-49DA-AAB0-1B51E1DE9C22}"/>
                </a:ext>
              </a:extLst>
            </p:cNvPr>
            <p:cNvSpPr txBox="1"/>
            <p:nvPr/>
          </p:nvSpPr>
          <p:spPr>
            <a:xfrm>
              <a:off x="7087872" y="5551176"/>
              <a:ext cx="1286513" cy="337899"/>
            </a:xfrm>
            <a:prstGeom prst="rect">
              <a:avLst/>
            </a:prstGeom>
            <a:ln w="952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r>
                <a:rPr lang="en-US" sz="1200" dirty="0">
                  <a:latin typeface="+mj-lt"/>
                  <a:ea typeface="Meiryo UI" panose="020B0604030504040204" pitchFamily="50" charset="-128"/>
                  <a:cs typeface="Meiryo UI" panose="020B0604030504040204" pitchFamily="50" charset="-128"/>
                </a:rPr>
                <a:t>Field 4 = </a:t>
              </a:r>
              <a:r>
                <a:rPr lang="en-US" sz="1200" dirty="0" err="1">
                  <a:latin typeface="+mj-lt"/>
                  <a:ea typeface="Meiryo UI" panose="020B0604030504040204" pitchFamily="50" charset="-128"/>
                  <a:cs typeface="Meiryo UI" panose="020B0604030504040204" pitchFamily="50" charset="-128"/>
                </a:rPr>
                <a:t>yyy</a:t>
              </a:r>
              <a:endParaRPr lang="en-US" sz="1200" dirty="0">
                <a:latin typeface="+mj-lt"/>
                <a:ea typeface="Meiryo UI" panose="020B0604030504040204" pitchFamily="50" charset="-128"/>
                <a:cs typeface="Meiryo UI" panose="020B0604030504040204" pitchFamily="50" charset="-128"/>
              </a:endParaRPr>
            </a:p>
          </p:txBody>
        </p:sp>
        <p:cxnSp>
          <p:nvCxnSpPr>
            <p:cNvPr id="138" name="直線コネクタ 142">
              <a:extLst>
                <a:ext uri="{FF2B5EF4-FFF2-40B4-BE49-F238E27FC236}">
                  <a16:creationId xmlns:a16="http://schemas.microsoft.com/office/drawing/2014/main" id="{3867DA77-79E8-4585-B8EE-AB12585978E0}"/>
                </a:ext>
              </a:extLst>
            </p:cNvPr>
            <p:cNvCxnSpPr/>
            <p:nvPr/>
          </p:nvCxnSpPr>
          <p:spPr>
            <a:xfrm>
              <a:off x="6824984" y="4395604"/>
              <a:ext cx="0" cy="1867019"/>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139" name="テキスト ボックス 143">
              <a:extLst>
                <a:ext uri="{FF2B5EF4-FFF2-40B4-BE49-F238E27FC236}">
                  <a16:creationId xmlns:a16="http://schemas.microsoft.com/office/drawing/2014/main" id="{40DE2795-1565-4DE7-925B-A1329BC93447}"/>
                </a:ext>
              </a:extLst>
            </p:cNvPr>
            <p:cNvSpPr txBox="1"/>
            <p:nvPr/>
          </p:nvSpPr>
          <p:spPr>
            <a:xfrm>
              <a:off x="7087872" y="5955174"/>
              <a:ext cx="2023112" cy="337899"/>
            </a:xfrm>
            <a:prstGeom prst="rect">
              <a:avLst/>
            </a:prstGeom>
            <a:ln w="952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r>
                <a:rPr lang="en-US" sz="1200" dirty="0">
                  <a:latin typeface="+mj-lt"/>
                  <a:ea typeface="Meiryo UI" panose="020B0604030504040204" pitchFamily="50" charset="-128"/>
                  <a:cs typeface="Meiryo UI" panose="020B0604030504040204" pitchFamily="50" charset="-128"/>
                </a:rPr>
                <a:t>Status = “Charged-off”</a:t>
              </a:r>
            </a:p>
          </p:txBody>
        </p:sp>
        <p:cxnSp>
          <p:nvCxnSpPr>
            <p:cNvPr id="140" name="直線コネクタ 145">
              <a:extLst>
                <a:ext uri="{FF2B5EF4-FFF2-40B4-BE49-F238E27FC236}">
                  <a16:creationId xmlns:a16="http://schemas.microsoft.com/office/drawing/2014/main" id="{5B4CE348-AB6F-44FF-8B6B-E780E565B42C}"/>
                </a:ext>
              </a:extLst>
            </p:cNvPr>
            <p:cNvCxnSpPr>
              <a:endCxn id="134" idx="1"/>
            </p:cNvCxnSpPr>
            <p:nvPr/>
          </p:nvCxnSpPr>
          <p:spPr>
            <a:xfrm>
              <a:off x="6824984" y="4592085"/>
              <a:ext cx="262888" cy="1"/>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41" name="直線コネクタ 146">
              <a:extLst>
                <a:ext uri="{FF2B5EF4-FFF2-40B4-BE49-F238E27FC236}">
                  <a16:creationId xmlns:a16="http://schemas.microsoft.com/office/drawing/2014/main" id="{A9C75B2B-404B-4FE6-B479-6338BE3BE637}"/>
                </a:ext>
              </a:extLst>
            </p:cNvPr>
            <p:cNvCxnSpPr/>
            <p:nvPr/>
          </p:nvCxnSpPr>
          <p:spPr>
            <a:xfrm>
              <a:off x="6824984" y="4950365"/>
              <a:ext cx="262888" cy="1"/>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42" name="直線コネクタ 147">
              <a:extLst>
                <a:ext uri="{FF2B5EF4-FFF2-40B4-BE49-F238E27FC236}">
                  <a16:creationId xmlns:a16="http://schemas.microsoft.com/office/drawing/2014/main" id="{53E81335-DBAB-4EBD-8BE9-017DBF0AAB97}"/>
                </a:ext>
              </a:extLst>
            </p:cNvPr>
            <p:cNvCxnSpPr/>
            <p:nvPr/>
          </p:nvCxnSpPr>
          <p:spPr>
            <a:xfrm>
              <a:off x="6824984" y="5334045"/>
              <a:ext cx="262888" cy="1"/>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43" name="直線コネクタ 148">
              <a:extLst>
                <a:ext uri="{FF2B5EF4-FFF2-40B4-BE49-F238E27FC236}">
                  <a16:creationId xmlns:a16="http://schemas.microsoft.com/office/drawing/2014/main" id="{4D15B1A0-21FA-4041-95C3-4BDD30CBD21A}"/>
                </a:ext>
              </a:extLst>
            </p:cNvPr>
            <p:cNvCxnSpPr/>
            <p:nvPr/>
          </p:nvCxnSpPr>
          <p:spPr>
            <a:xfrm>
              <a:off x="6824984" y="5720125"/>
              <a:ext cx="262888" cy="1"/>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44" name="直線コネクタ 149">
              <a:extLst>
                <a:ext uri="{FF2B5EF4-FFF2-40B4-BE49-F238E27FC236}">
                  <a16:creationId xmlns:a16="http://schemas.microsoft.com/office/drawing/2014/main" id="{0688004D-08CF-4D83-A21E-8BD95753AD78}"/>
                </a:ext>
              </a:extLst>
            </p:cNvPr>
            <p:cNvCxnSpPr/>
            <p:nvPr/>
          </p:nvCxnSpPr>
          <p:spPr>
            <a:xfrm>
              <a:off x="6824984" y="6124123"/>
              <a:ext cx="262888" cy="1"/>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sp>
        <p:nvSpPr>
          <p:cNvPr id="145" name="フリーフォーム 29">
            <a:extLst>
              <a:ext uri="{FF2B5EF4-FFF2-40B4-BE49-F238E27FC236}">
                <a16:creationId xmlns:a16="http://schemas.microsoft.com/office/drawing/2014/main" id="{200216FC-F37E-4D8A-AF19-C8B704EA5F9F}"/>
              </a:ext>
            </a:extLst>
          </p:cNvPr>
          <p:cNvSpPr/>
          <p:nvPr/>
        </p:nvSpPr>
        <p:spPr>
          <a:xfrm>
            <a:off x="4479719" y="2438399"/>
            <a:ext cx="3322732" cy="2475112"/>
          </a:xfrm>
          <a:custGeom>
            <a:avLst/>
            <a:gdLst>
              <a:gd name="connsiteX0" fmla="*/ 2204720 w 3322732"/>
              <a:gd name="connsiteY0" fmla="*/ 0 h 2814320"/>
              <a:gd name="connsiteX1" fmla="*/ 3220720 w 3322732"/>
              <a:gd name="connsiteY1" fmla="*/ 1371600 h 2814320"/>
              <a:gd name="connsiteX2" fmla="*/ 0 w 3322732"/>
              <a:gd name="connsiteY2" fmla="*/ 2814320 h 2814320"/>
            </a:gdLst>
            <a:ahLst/>
            <a:cxnLst>
              <a:cxn ang="0">
                <a:pos x="connsiteX0" y="connsiteY0"/>
              </a:cxn>
              <a:cxn ang="0">
                <a:pos x="connsiteX1" y="connsiteY1"/>
              </a:cxn>
              <a:cxn ang="0">
                <a:pos x="connsiteX2" y="connsiteY2"/>
              </a:cxn>
            </a:cxnLst>
            <a:rect l="l" t="t" r="r" b="b"/>
            <a:pathLst>
              <a:path w="3322732" h="2814320">
                <a:moveTo>
                  <a:pt x="2204720" y="0"/>
                </a:moveTo>
                <a:cubicBezTo>
                  <a:pt x="2896446" y="451273"/>
                  <a:pt x="3588173" y="902547"/>
                  <a:pt x="3220720" y="1371600"/>
                </a:cubicBezTo>
                <a:cubicBezTo>
                  <a:pt x="2853267" y="1840653"/>
                  <a:pt x="1426633" y="2327486"/>
                  <a:pt x="0" y="2814320"/>
                </a:cubicBez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6" name="フリーフォーム 150">
            <a:extLst>
              <a:ext uri="{FF2B5EF4-FFF2-40B4-BE49-F238E27FC236}">
                <a16:creationId xmlns:a16="http://schemas.microsoft.com/office/drawing/2014/main" id="{B3B2D913-CD6E-4402-9BAE-C3570C41A0D2}"/>
              </a:ext>
            </a:extLst>
          </p:cNvPr>
          <p:cNvSpPr/>
          <p:nvPr/>
        </p:nvSpPr>
        <p:spPr>
          <a:xfrm>
            <a:off x="4470399" y="2438399"/>
            <a:ext cx="3947252" cy="2744546"/>
          </a:xfrm>
          <a:custGeom>
            <a:avLst/>
            <a:gdLst>
              <a:gd name="connsiteX0" fmla="*/ 2204720 w 3322732"/>
              <a:gd name="connsiteY0" fmla="*/ 0 h 2814320"/>
              <a:gd name="connsiteX1" fmla="*/ 3220720 w 3322732"/>
              <a:gd name="connsiteY1" fmla="*/ 1371600 h 2814320"/>
              <a:gd name="connsiteX2" fmla="*/ 0 w 3322732"/>
              <a:gd name="connsiteY2" fmla="*/ 2814320 h 2814320"/>
              <a:gd name="connsiteX0" fmla="*/ 2403609 w 3359556"/>
              <a:gd name="connsiteY0" fmla="*/ 0 h 2841468"/>
              <a:gd name="connsiteX1" fmla="*/ 3220720 w 3359556"/>
              <a:gd name="connsiteY1" fmla="*/ 1398748 h 2841468"/>
              <a:gd name="connsiteX2" fmla="*/ 0 w 3359556"/>
              <a:gd name="connsiteY2" fmla="*/ 2841468 h 2841468"/>
            </a:gdLst>
            <a:ahLst/>
            <a:cxnLst>
              <a:cxn ang="0">
                <a:pos x="connsiteX0" y="connsiteY0"/>
              </a:cxn>
              <a:cxn ang="0">
                <a:pos x="connsiteX1" y="connsiteY1"/>
              </a:cxn>
              <a:cxn ang="0">
                <a:pos x="connsiteX2" y="connsiteY2"/>
              </a:cxn>
            </a:cxnLst>
            <a:rect l="l" t="t" r="r" b="b"/>
            <a:pathLst>
              <a:path w="3359556" h="2841468">
                <a:moveTo>
                  <a:pt x="2403609" y="0"/>
                </a:moveTo>
                <a:cubicBezTo>
                  <a:pt x="3095335" y="451273"/>
                  <a:pt x="3621321" y="925170"/>
                  <a:pt x="3220720" y="1398748"/>
                </a:cubicBezTo>
                <a:cubicBezTo>
                  <a:pt x="2820119" y="1872326"/>
                  <a:pt x="1426633" y="2354634"/>
                  <a:pt x="0" y="2841468"/>
                </a:cubicBez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7" name="フリーフォーム 152">
            <a:extLst>
              <a:ext uri="{FF2B5EF4-FFF2-40B4-BE49-F238E27FC236}">
                <a16:creationId xmlns:a16="http://schemas.microsoft.com/office/drawing/2014/main" id="{C31D4180-2E34-4371-9EC5-94785FD7FAEF}"/>
              </a:ext>
            </a:extLst>
          </p:cNvPr>
          <p:cNvSpPr/>
          <p:nvPr/>
        </p:nvSpPr>
        <p:spPr>
          <a:xfrm>
            <a:off x="4538977" y="2696120"/>
            <a:ext cx="3442477" cy="2808920"/>
          </a:xfrm>
          <a:custGeom>
            <a:avLst/>
            <a:gdLst>
              <a:gd name="connsiteX0" fmla="*/ 2204720 w 3322732"/>
              <a:gd name="connsiteY0" fmla="*/ 0 h 2814320"/>
              <a:gd name="connsiteX1" fmla="*/ 3220720 w 3322732"/>
              <a:gd name="connsiteY1" fmla="*/ 1371600 h 2814320"/>
              <a:gd name="connsiteX2" fmla="*/ 0 w 3322732"/>
              <a:gd name="connsiteY2" fmla="*/ 2814320 h 2814320"/>
              <a:gd name="connsiteX0" fmla="*/ 1977369 w 3081296"/>
              <a:gd name="connsiteY0" fmla="*/ 0 h 2950059"/>
              <a:gd name="connsiteX1" fmla="*/ 2993369 w 3081296"/>
              <a:gd name="connsiteY1" fmla="*/ 1371600 h 2950059"/>
              <a:gd name="connsiteX2" fmla="*/ 0 w 3081296"/>
              <a:gd name="connsiteY2" fmla="*/ 2950059 h 2950059"/>
            </a:gdLst>
            <a:ahLst/>
            <a:cxnLst>
              <a:cxn ang="0">
                <a:pos x="connsiteX0" y="connsiteY0"/>
              </a:cxn>
              <a:cxn ang="0">
                <a:pos x="connsiteX1" y="connsiteY1"/>
              </a:cxn>
              <a:cxn ang="0">
                <a:pos x="connsiteX2" y="connsiteY2"/>
              </a:cxn>
            </a:cxnLst>
            <a:rect l="l" t="t" r="r" b="b"/>
            <a:pathLst>
              <a:path w="3081296" h="2950059">
                <a:moveTo>
                  <a:pt x="1977369" y="0"/>
                </a:moveTo>
                <a:cubicBezTo>
                  <a:pt x="2669095" y="451273"/>
                  <a:pt x="3322931" y="879923"/>
                  <a:pt x="2993369" y="1371600"/>
                </a:cubicBezTo>
                <a:cubicBezTo>
                  <a:pt x="2663807" y="1863277"/>
                  <a:pt x="1426633" y="2463225"/>
                  <a:pt x="0" y="2950059"/>
                </a:cubicBez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8" name="フリーフォーム 154">
            <a:extLst>
              <a:ext uri="{FF2B5EF4-FFF2-40B4-BE49-F238E27FC236}">
                <a16:creationId xmlns:a16="http://schemas.microsoft.com/office/drawing/2014/main" id="{E5ACB159-514B-45B5-8513-511C491FBBFA}"/>
              </a:ext>
            </a:extLst>
          </p:cNvPr>
          <p:cNvSpPr/>
          <p:nvPr/>
        </p:nvSpPr>
        <p:spPr>
          <a:xfrm>
            <a:off x="4544946" y="2696120"/>
            <a:ext cx="4036332" cy="3155328"/>
          </a:xfrm>
          <a:custGeom>
            <a:avLst/>
            <a:gdLst>
              <a:gd name="connsiteX0" fmla="*/ 2204720 w 3322732"/>
              <a:gd name="connsiteY0" fmla="*/ 0 h 2814320"/>
              <a:gd name="connsiteX1" fmla="*/ 3220720 w 3322732"/>
              <a:gd name="connsiteY1" fmla="*/ 1371600 h 2814320"/>
              <a:gd name="connsiteX2" fmla="*/ 0 w 3322732"/>
              <a:gd name="connsiteY2" fmla="*/ 2814320 h 2814320"/>
              <a:gd name="connsiteX0" fmla="*/ 1977369 w 3081296"/>
              <a:gd name="connsiteY0" fmla="*/ 0 h 2950059"/>
              <a:gd name="connsiteX1" fmla="*/ 2993369 w 3081296"/>
              <a:gd name="connsiteY1" fmla="*/ 1371600 h 2950059"/>
              <a:gd name="connsiteX2" fmla="*/ 0 w 3081296"/>
              <a:gd name="connsiteY2" fmla="*/ 2950059 h 2950059"/>
              <a:gd name="connsiteX0" fmla="*/ 2477540 w 3612844"/>
              <a:gd name="connsiteY0" fmla="*/ 0 h 3266783"/>
              <a:gd name="connsiteX1" fmla="*/ 3493540 w 3612844"/>
              <a:gd name="connsiteY1" fmla="*/ 1371600 h 3266783"/>
              <a:gd name="connsiteX2" fmla="*/ 0 w 3612844"/>
              <a:gd name="connsiteY2" fmla="*/ 3266783 h 3266783"/>
            </a:gdLst>
            <a:ahLst/>
            <a:cxnLst>
              <a:cxn ang="0">
                <a:pos x="connsiteX0" y="connsiteY0"/>
              </a:cxn>
              <a:cxn ang="0">
                <a:pos x="connsiteX1" y="connsiteY1"/>
              </a:cxn>
              <a:cxn ang="0">
                <a:pos x="connsiteX2" y="connsiteY2"/>
              </a:cxn>
            </a:cxnLst>
            <a:rect l="l" t="t" r="r" b="b"/>
            <a:pathLst>
              <a:path w="3612844" h="3266783">
                <a:moveTo>
                  <a:pt x="2477540" y="0"/>
                </a:moveTo>
                <a:cubicBezTo>
                  <a:pt x="3169266" y="451273"/>
                  <a:pt x="3906463" y="827136"/>
                  <a:pt x="3493540" y="1371600"/>
                </a:cubicBezTo>
                <a:cubicBezTo>
                  <a:pt x="3080617" y="1916064"/>
                  <a:pt x="1426633" y="2779949"/>
                  <a:pt x="0" y="3266783"/>
                </a:cubicBez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Rectangle 48">
            <a:extLst>
              <a:ext uri="{FF2B5EF4-FFF2-40B4-BE49-F238E27FC236}">
                <a16:creationId xmlns:a16="http://schemas.microsoft.com/office/drawing/2014/main" id="{EC85796F-6802-4C5B-9FC8-5923C1E7AD79}"/>
              </a:ext>
            </a:extLst>
          </p:cNvPr>
          <p:cNvSpPr/>
          <p:nvPr/>
        </p:nvSpPr>
        <p:spPr>
          <a:xfrm>
            <a:off x="0" y="793528"/>
            <a:ext cx="12192000" cy="8066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82880" rIns="365760" bIns="182880" rtlCol="0" anchor="ctr" anchorCtr="0"/>
          <a:lstStyle/>
          <a:p>
            <a:pPr marL="0" lvl="1" indent="0" algn="just">
              <a:spcBef>
                <a:spcPts val="400"/>
              </a:spcBef>
              <a:buClr>
                <a:srgbClr val="00B0F0"/>
              </a:buClr>
              <a:buSzPct val="110000"/>
              <a:defRPr/>
            </a:pPr>
            <a:r>
              <a:rPr lang="en-US" sz="1400" dirty="0">
                <a:solidFill>
                  <a:schemeClr val="tx1">
                    <a:lumMod val="65000"/>
                    <a:lumOff val="35000"/>
                  </a:schemeClr>
                </a:solidFill>
                <a:latin typeface="+mj-lt"/>
                <a:cs typeface="Calibri" pitchFamily="34" charset="0"/>
              </a:rPr>
              <a:t>Currently, Charged-Off Accounts are managed as a separate Account with its own Account Number for both Retail &amp; Lease Accounts in Shaw. Harmonized Data Model will manage all lifecycle states within a single Account (i.e. Document Instance with its own Account Number)</a:t>
            </a:r>
            <a:endParaRPr lang="en-US" sz="1400" dirty="0">
              <a:solidFill>
                <a:schemeClr val="tx1">
                  <a:lumMod val="65000"/>
                  <a:lumOff val="35000"/>
                </a:schemeClr>
              </a:solidFill>
              <a:latin typeface="+mj-lt"/>
            </a:endParaRPr>
          </a:p>
        </p:txBody>
      </p:sp>
    </p:spTree>
    <p:extLst>
      <p:ext uri="{BB962C8B-B14F-4D97-AF65-F5344CB8AC3E}">
        <p14:creationId xmlns:p14="http://schemas.microsoft.com/office/powerpoint/2010/main" val="2075296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5080"/>
            <a:ext cx="12192000" cy="6863080"/>
          </a:xfrm>
          <a:prstGeom prst="rect">
            <a:avLst/>
          </a:prstGeom>
        </p:spPr>
      </p:pic>
      <p:sp>
        <p:nvSpPr>
          <p:cNvPr id="4" name="Rectangle 3"/>
          <p:cNvSpPr/>
          <p:nvPr/>
        </p:nvSpPr>
        <p:spPr>
          <a:xfrm>
            <a:off x="0" y="0"/>
            <a:ext cx="12192000" cy="6858000"/>
          </a:xfrm>
          <a:prstGeom prst="rect">
            <a:avLst/>
          </a:prstGeom>
          <a:gradFill>
            <a:gsLst>
              <a:gs pos="27000">
                <a:schemeClr val="tx1">
                  <a:alpha val="0"/>
                </a:schemeClr>
              </a:gs>
              <a:gs pos="44000">
                <a:schemeClr val="tx1">
                  <a:alpha val="55000"/>
                </a:schemeClr>
              </a:gs>
              <a:gs pos="52000">
                <a:schemeClr val="tx1">
                  <a:alpha val="50000"/>
                </a:schemeClr>
              </a:gs>
              <a:gs pos="100000">
                <a:schemeClr val="tx1">
                  <a:alpha val="0"/>
                </a:schemeClr>
              </a:gs>
            </a:gsLst>
            <a:lin ang="5400000" scaled="1"/>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sp>
        <p:nvSpPr>
          <p:cNvPr id="8" name="Content Placeholder 2"/>
          <p:cNvSpPr txBox="1">
            <a:spLocks/>
          </p:cNvSpPr>
          <p:nvPr/>
        </p:nvSpPr>
        <p:spPr bwMode="auto">
          <a:xfrm>
            <a:off x="0" y="2435860"/>
            <a:ext cx="12192000" cy="1981200"/>
          </a:xfrm>
          <a:prstGeom prst="rect">
            <a:avLst/>
          </a:prstGeom>
          <a:gradFill flip="none" rotWithShape="1">
            <a:gsLst>
              <a:gs pos="0">
                <a:schemeClr val="tx1">
                  <a:alpha val="29000"/>
                </a:schemeClr>
              </a:gs>
              <a:gs pos="100000">
                <a:schemeClr val="tx1">
                  <a:lumMod val="95000"/>
                  <a:lumOff val="5000"/>
                  <a:alpha val="30000"/>
                </a:schemeClr>
              </a:gs>
            </a:gsLst>
            <a:path path="circle">
              <a:fillToRect l="100000" t="100000"/>
            </a:path>
            <a:tileRect r="-100000" b="-100000"/>
          </a:gradFill>
          <a:ln w="19050">
            <a:noFill/>
            <a:prstDash val="dashDot"/>
          </a:ln>
          <a:effectLst/>
          <a:extLst>
            <a:ext uri="{FAA26D3D-D897-4be2-8F04-BA451C77F1D7}">
              <ma14:placeholderFlag xmlns:ma14="http://schemas.microsoft.com/office/mac/drawingml/2011/main" xmlns="" val="1"/>
            </a:ext>
          </a:extLst>
        </p:spPr>
        <p:txBody>
          <a:bodyPr vert="horz" wrap="square" lIns="0" tIns="182880" rIns="0" bIns="182880" numCol="1" anchor="ctr" anchorCtr="0" compatLnSpc="1">
            <a:prstTxWarp prst="textNoShape">
              <a:avLst/>
            </a:prstTxWarp>
          </a:bodyPr>
          <a:lstStyle>
            <a:defPPr>
              <a:defRPr lang="en-US"/>
            </a:defPPr>
            <a:lvl1pPr marL="0" indent="0" algn="ctr" eaLnBrk="1" hangingPunct="1">
              <a:spcBef>
                <a:spcPts val="1800"/>
              </a:spcBef>
              <a:spcAft>
                <a:spcPts val="600"/>
              </a:spcAft>
              <a:buClr>
                <a:schemeClr val="bg1"/>
              </a:buClr>
              <a:buSzPct val="90000"/>
              <a:buFont typeface="Arial" charset="0"/>
              <a:buNone/>
              <a:defRPr sz="3200" b="1" spc="30" baseline="0">
                <a:solidFill>
                  <a:schemeClr val="bg1"/>
                </a:solidFill>
                <a:latin typeface="+mn-lt"/>
                <a:ea typeface="Calibri" panose="020F0502020204030204" pitchFamily="34" charset="0"/>
                <a:cs typeface="Calibri" panose="020F0502020204030204" pitchFamily="34" charset="0"/>
              </a:defRPr>
            </a:lvl1pPr>
            <a:lvl2pPr marL="776288" indent="-298450">
              <a:spcBef>
                <a:spcPts val="600"/>
              </a:spcBef>
              <a:spcAft>
                <a:spcPts val="600"/>
              </a:spcAft>
              <a:buClr>
                <a:schemeClr val="tx1">
                  <a:lumMod val="65000"/>
                  <a:lumOff val="35000"/>
                </a:schemeClr>
              </a:buClr>
              <a:buSzPct val="100000"/>
              <a:buFont typeface="Wingdings" charset="2"/>
              <a:buChar char="Ø"/>
              <a:defRPr sz="1800" baseline="0">
                <a:solidFill>
                  <a:schemeClr val="tx1">
                    <a:lumMod val="65000"/>
                    <a:lumOff val="35000"/>
                  </a:schemeClr>
                </a:solidFill>
                <a:latin typeface="+mn-lt"/>
              </a:defRPr>
            </a:lvl2pPr>
            <a:lvl3pPr marL="1195388" indent="-238125">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latin typeface="+mn-lt"/>
              </a:defRPr>
            </a:lvl3pPr>
            <a:lvl4pPr marL="1673225" indent="-238125">
              <a:spcBef>
                <a:spcPts val="600"/>
              </a:spcBef>
              <a:spcAft>
                <a:spcPts val="600"/>
              </a:spcAft>
              <a:buFont typeface="Wingdings" charset="2"/>
              <a:buChar char="Ø"/>
              <a:defRPr sz="1400" baseline="0">
                <a:solidFill>
                  <a:schemeClr val="tx1">
                    <a:lumMod val="50000"/>
                    <a:lumOff val="50000"/>
                  </a:schemeClr>
                </a:solidFill>
                <a:latin typeface="+mn-lt"/>
              </a:defRPr>
            </a:lvl4pPr>
            <a:lvl5pPr marL="2152650" indent="-238125">
              <a:spcBef>
                <a:spcPts val="600"/>
              </a:spcBef>
              <a:spcAft>
                <a:spcPts val="600"/>
              </a:spcAft>
              <a:buFont typeface="Arial" charset="0"/>
              <a:buChar char="•"/>
              <a:defRPr sz="1200" baseline="0">
                <a:solidFill>
                  <a:schemeClr val="tx1">
                    <a:lumMod val="50000"/>
                    <a:lumOff val="50000"/>
                  </a:schemeClr>
                </a:solidFill>
                <a:latin typeface="+mn-lt"/>
              </a:defRPr>
            </a:lvl5pPr>
            <a:lvl6pPr marL="2634143" indent="-239467" defTabSz="957870">
              <a:spcBef>
                <a:spcPct val="20000"/>
              </a:spcBef>
              <a:buFont typeface="Arial" pitchFamily="34" charset="0"/>
              <a:buChar char="•"/>
              <a:defRPr sz="2100">
                <a:latin typeface="+mn-lt"/>
              </a:defRPr>
            </a:lvl6pPr>
            <a:lvl7pPr marL="3113077" indent="-239467" defTabSz="957870">
              <a:spcBef>
                <a:spcPct val="20000"/>
              </a:spcBef>
              <a:buFont typeface="Arial" pitchFamily="34" charset="0"/>
              <a:buChar char="•"/>
              <a:defRPr sz="2100">
                <a:latin typeface="+mn-lt"/>
              </a:defRPr>
            </a:lvl7pPr>
            <a:lvl8pPr marL="3592012" indent="-239467" defTabSz="957870">
              <a:spcBef>
                <a:spcPct val="20000"/>
              </a:spcBef>
              <a:buFont typeface="Arial" pitchFamily="34" charset="0"/>
              <a:buChar char="•"/>
              <a:defRPr sz="2100">
                <a:latin typeface="+mn-lt"/>
              </a:defRPr>
            </a:lvl8pPr>
            <a:lvl9pPr marL="4070948" indent="-239467" defTabSz="957870">
              <a:spcBef>
                <a:spcPct val="20000"/>
              </a:spcBef>
              <a:buFont typeface="Arial" pitchFamily="34" charset="0"/>
              <a:buChar char="•"/>
              <a:defRPr sz="2100">
                <a:latin typeface="+mn-lt"/>
              </a:defRPr>
            </a:lvl9pPr>
          </a:lstStyle>
          <a:p>
            <a:pPr>
              <a:spcBef>
                <a:spcPts val="0"/>
              </a:spcBef>
              <a:defRPr/>
            </a:pPr>
            <a:r>
              <a:rPr lang="en-US" altLang="en-US" sz="2800" dirty="0"/>
              <a:t>2.0 Retail &amp; Lease - Data Models &amp; Maps</a:t>
            </a:r>
            <a:endParaRPr lang="en-US" altLang="en-US" sz="2000" b="1" dirty="0">
              <a:solidFill>
                <a:schemeClr val="bg1"/>
              </a:solidFill>
            </a:endParaRPr>
          </a:p>
        </p:txBody>
      </p:sp>
      <p:cxnSp>
        <p:nvCxnSpPr>
          <p:cNvPr id="6" name="Straight Connector 5"/>
          <p:cNvCxnSpPr/>
          <p:nvPr/>
        </p:nvCxnSpPr>
        <p:spPr>
          <a:xfrm>
            <a:off x="0" y="24384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44196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168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9</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Core Servicing Domain: </a:t>
            </a:r>
            <a:r>
              <a:rPr lang="en-US" dirty="0">
                <a:solidFill>
                  <a:schemeClr val="tx1">
                    <a:lumMod val="50000"/>
                    <a:lumOff val="50000"/>
                  </a:schemeClr>
                </a:solidFill>
              </a:rPr>
              <a:t>Document-Oriented Data Structures</a:t>
            </a:r>
          </a:p>
        </p:txBody>
      </p:sp>
      <p:sp>
        <p:nvSpPr>
          <p:cNvPr id="6" name="Rectangle 5">
            <a:extLst>
              <a:ext uri="{FF2B5EF4-FFF2-40B4-BE49-F238E27FC236}">
                <a16:creationId xmlns:a16="http://schemas.microsoft.com/office/drawing/2014/main" id="{1897B59C-501F-4BE7-B21C-73414D9B012D}"/>
              </a:ext>
            </a:extLst>
          </p:cNvPr>
          <p:cNvSpPr/>
          <p:nvPr/>
        </p:nvSpPr>
        <p:spPr>
          <a:xfrm>
            <a:off x="0" y="6172200"/>
            <a:ext cx="12192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82880" rIns="365760" bIns="182880" rtlCol="0" anchor="ctr" anchorCtr="0"/>
          <a:lstStyle/>
          <a:p>
            <a:pPr algn="just">
              <a:spcBef>
                <a:spcPts val="0"/>
              </a:spcBef>
              <a:spcAft>
                <a:spcPts val="1200"/>
              </a:spcAft>
              <a:buClr>
                <a:srgbClr val="7030A0"/>
              </a:buClr>
              <a:buSzPct val="90000"/>
            </a:pPr>
            <a:r>
              <a:rPr lang="en-US" sz="1200" i="1" dirty="0">
                <a:solidFill>
                  <a:schemeClr val="tx1">
                    <a:lumMod val="65000"/>
                    <a:lumOff val="35000"/>
                  </a:schemeClr>
                </a:solidFill>
              </a:rPr>
              <a:t>* Upcoming Domains: Marketing Program &amp; Pricing, Dealer, Vehicle, General Ledger, etc.</a:t>
            </a:r>
          </a:p>
        </p:txBody>
      </p:sp>
      <p:graphicFrame>
        <p:nvGraphicFramePr>
          <p:cNvPr id="4" name="Table 3">
            <a:extLst>
              <a:ext uri="{FF2B5EF4-FFF2-40B4-BE49-F238E27FC236}">
                <a16:creationId xmlns:a16="http://schemas.microsoft.com/office/drawing/2014/main" id="{B3B4E4A2-6A7E-4F2C-A102-F3F1F1ACD0E7}"/>
              </a:ext>
            </a:extLst>
          </p:cNvPr>
          <p:cNvGraphicFramePr>
            <a:graphicFrameLocks noGrp="1"/>
          </p:cNvGraphicFramePr>
          <p:nvPr>
            <p:extLst>
              <p:ext uri="{D42A27DB-BD31-4B8C-83A1-F6EECF244321}">
                <p14:modId xmlns:p14="http://schemas.microsoft.com/office/powerpoint/2010/main" val="2777822565"/>
              </p:ext>
            </p:extLst>
          </p:nvPr>
        </p:nvGraphicFramePr>
        <p:xfrm>
          <a:off x="378067" y="838200"/>
          <a:ext cx="11430001" cy="5256213"/>
        </p:xfrm>
        <a:graphic>
          <a:graphicData uri="http://schemas.openxmlformats.org/drawingml/2006/table">
            <a:tbl>
              <a:tblPr/>
              <a:tblGrid>
                <a:gridCol w="1374533">
                  <a:extLst>
                    <a:ext uri="{9D8B030D-6E8A-4147-A177-3AD203B41FA5}">
                      <a16:colId xmlns:a16="http://schemas.microsoft.com/office/drawing/2014/main" val="2802989323"/>
                    </a:ext>
                  </a:extLst>
                </a:gridCol>
                <a:gridCol w="1524000">
                  <a:extLst>
                    <a:ext uri="{9D8B030D-6E8A-4147-A177-3AD203B41FA5}">
                      <a16:colId xmlns:a16="http://schemas.microsoft.com/office/drawing/2014/main" val="2612406083"/>
                    </a:ext>
                  </a:extLst>
                </a:gridCol>
                <a:gridCol w="1981200">
                  <a:extLst>
                    <a:ext uri="{9D8B030D-6E8A-4147-A177-3AD203B41FA5}">
                      <a16:colId xmlns:a16="http://schemas.microsoft.com/office/drawing/2014/main" val="3625588983"/>
                    </a:ext>
                  </a:extLst>
                </a:gridCol>
                <a:gridCol w="2590800">
                  <a:extLst>
                    <a:ext uri="{9D8B030D-6E8A-4147-A177-3AD203B41FA5}">
                      <a16:colId xmlns:a16="http://schemas.microsoft.com/office/drawing/2014/main" val="92537591"/>
                    </a:ext>
                  </a:extLst>
                </a:gridCol>
                <a:gridCol w="2667000">
                  <a:extLst>
                    <a:ext uri="{9D8B030D-6E8A-4147-A177-3AD203B41FA5}">
                      <a16:colId xmlns:a16="http://schemas.microsoft.com/office/drawing/2014/main" val="181324729"/>
                    </a:ext>
                  </a:extLst>
                </a:gridCol>
                <a:gridCol w="1292468">
                  <a:extLst>
                    <a:ext uri="{9D8B030D-6E8A-4147-A177-3AD203B41FA5}">
                      <a16:colId xmlns:a16="http://schemas.microsoft.com/office/drawing/2014/main" val="1912212629"/>
                    </a:ext>
                  </a:extLst>
                </a:gridCol>
              </a:tblGrid>
              <a:tr h="571270">
                <a:tc gridSpan="2">
                  <a:txBody>
                    <a:bodyPr/>
                    <a:lstStyle/>
                    <a:p>
                      <a:pPr algn="ctr" fontAlgn="ctr"/>
                      <a:r>
                        <a:rPr lang="en-US" sz="1400" b="1" i="0" u="none" strike="noStrike" dirty="0">
                          <a:solidFill>
                            <a:srgbClr val="FFFFFF"/>
                          </a:solidFill>
                          <a:effectLst/>
                          <a:latin typeface="Calibri" panose="020F0502020204030204" pitchFamily="34" charset="0"/>
                        </a:rPr>
                        <a:t> </a:t>
                      </a:r>
                    </a:p>
                  </a:txBody>
                  <a:tcPr marL="6138" marR="6138" marT="6138"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95959"/>
                    </a:solidFill>
                  </a:tcPr>
                </a:tc>
                <a:tc hMerge="1">
                  <a:txBody>
                    <a:bodyPr/>
                    <a:lstStyle/>
                    <a:p>
                      <a:endParaRPr lang="en-US"/>
                    </a:p>
                  </a:txBody>
                  <a:tcPr/>
                </a:tc>
                <a:tc>
                  <a:txBody>
                    <a:bodyPr/>
                    <a:lstStyle/>
                    <a:p>
                      <a:pPr algn="ctr" fontAlgn="ctr"/>
                      <a:r>
                        <a:rPr lang="en-US" sz="1400" b="1" i="0" u="none" strike="noStrike" dirty="0">
                          <a:solidFill>
                            <a:srgbClr val="FFFFFF"/>
                          </a:solidFill>
                          <a:effectLst/>
                          <a:latin typeface="Calibri" panose="020F0502020204030204" pitchFamily="34" charset="0"/>
                        </a:rPr>
                        <a:t>Data Domain</a:t>
                      </a:r>
                    </a:p>
                  </a:txBody>
                  <a:tcPr marL="6138" marR="6138"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95959"/>
                    </a:solidFill>
                  </a:tcPr>
                </a:tc>
                <a:tc>
                  <a:txBody>
                    <a:bodyPr/>
                    <a:lstStyle/>
                    <a:p>
                      <a:pPr algn="ctr" fontAlgn="ctr"/>
                      <a:r>
                        <a:rPr lang="en-US" sz="1400" b="1" i="0" u="none" strike="noStrike" dirty="0">
                          <a:solidFill>
                            <a:srgbClr val="FFFFFF"/>
                          </a:solidFill>
                          <a:effectLst/>
                          <a:latin typeface="Calibri" panose="020F0502020204030204" pitchFamily="34" charset="0"/>
                        </a:rPr>
                        <a:t>Data Sub-Domain</a:t>
                      </a:r>
                    </a:p>
                  </a:txBody>
                  <a:tcPr marL="6138" marR="6138"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95959"/>
                    </a:solidFill>
                  </a:tcPr>
                </a:tc>
                <a:tc>
                  <a:txBody>
                    <a:bodyPr/>
                    <a:lstStyle/>
                    <a:p>
                      <a:pPr algn="ctr" fontAlgn="ctr"/>
                      <a:r>
                        <a:rPr lang="en-US" sz="1400" b="1" i="0" u="none" strike="noStrike" dirty="0">
                          <a:solidFill>
                            <a:srgbClr val="FFFFFF"/>
                          </a:solidFill>
                          <a:effectLst/>
                          <a:latin typeface="Calibri" panose="020F0502020204030204" pitchFamily="34" charset="0"/>
                        </a:rPr>
                        <a:t>Collection</a:t>
                      </a:r>
                    </a:p>
                  </a:txBody>
                  <a:tcPr marL="6138" marR="6138"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95959"/>
                    </a:solidFill>
                  </a:tcPr>
                </a:tc>
                <a:tc>
                  <a:txBody>
                    <a:bodyPr/>
                    <a:lstStyle/>
                    <a:p>
                      <a:pPr algn="ctr" fontAlgn="ctr"/>
                      <a:r>
                        <a:rPr lang="en-US" sz="1400" b="1" i="0" u="none" strike="noStrike" dirty="0">
                          <a:solidFill>
                            <a:srgbClr val="FFFFFF"/>
                          </a:solidFill>
                          <a:effectLst/>
                          <a:latin typeface="Calibri" panose="020F0502020204030204" pitchFamily="34" charset="0"/>
                        </a:rPr>
                        <a:t>Database</a:t>
                      </a:r>
                    </a:p>
                  </a:txBody>
                  <a:tcPr marL="6138" marR="6138" marT="6138"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95959"/>
                    </a:solidFill>
                  </a:tcPr>
                </a:tc>
                <a:extLst>
                  <a:ext uri="{0D108BD9-81ED-4DB2-BD59-A6C34878D82A}">
                    <a16:rowId xmlns:a16="http://schemas.microsoft.com/office/drawing/2014/main" val="2553782241"/>
                  </a:ext>
                </a:extLst>
              </a:tr>
              <a:tr h="276979">
                <a:tc rowSpan="14">
                  <a:txBody>
                    <a:bodyPr/>
                    <a:lstStyle/>
                    <a:p>
                      <a:pPr algn="ctr" fontAlgn="ctr"/>
                      <a:r>
                        <a:rPr lang="en-US" sz="1400" b="1" i="0" u="none" strike="noStrike" dirty="0">
                          <a:solidFill>
                            <a:srgbClr val="FFFFFF"/>
                          </a:solidFill>
                          <a:effectLst/>
                          <a:latin typeface="Calibri" panose="020F0502020204030204" pitchFamily="34" charset="0"/>
                        </a:rPr>
                        <a:t>Harmonized</a:t>
                      </a:r>
                    </a:p>
                    <a:p>
                      <a:pPr algn="ctr" fontAlgn="ctr"/>
                      <a:r>
                        <a:rPr lang="en-US" sz="1400" b="1" i="0" u="none" strike="noStrike" dirty="0">
                          <a:solidFill>
                            <a:srgbClr val="FFFFFF"/>
                          </a:solidFill>
                          <a:effectLst/>
                          <a:latin typeface="Calibri" panose="020F0502020204030204" pitchFamily="34" charset="0"/>
                        </a:rPr>
                        <a:t>Data Store</a:t>
                      </a:r>
                    </a:p>
                  </a:txBody>
                  <a:tcPr marL="6138" marR="6138" marT="6138"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08080"/>
                    </a:solidFill>
                  </a:tcPr>
                </a:tc>
                <a:tc rowSpan="6">
                  <a:txBody>
                    <a:bodyPr/>
                    <a:lstStyle/>
                    <a:p>
                      <a:pPr algn="ctr" fontAlgn="ctr"/>
                      <a:r>
                        <a:rPr lang="en-US" sz="1400" b="1" i="0" u="none" strike="noStrike" dirty="0">
                          <a:solidFill>
                            <a:srgbClr val="FFFFFF"/>
                          </a:solidFill>
                          <a:effectLst/>
                          <a:latin typeface="Calibri" panose="020F0502020204030204" pitchFamily="34" charset="0"/>
                        </a:rPr>
                        <a:t>Consumer Loan</a:t>
                      </a:r>
                    </a:p>
                  </a:txBody>
                  <a:tcPr marL="6138" marR="6138"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rowSpan="2">
                  <a:txBody>
                    <a:bodyPr/>
                    <a:lstStyle/>
                    <a:p>
                      <a:pPr algn="r" fontAlgn="ctr"/>
                      <a:r>
                        <a:rPr lang="en-US" sz="1050" b="0" i="0" u="none" strike="noStrike" dirty="0">
                          <a:solidFill>
                            <a:schemeClr val="tx1">
                              <a:lumMod val="65000"/>
                              <a:lumOff val="35000"/>
                            </a:schemeClr>
                          </a:solidFill>
                          <a:effectLst/>
                          <a:latin typeface="Calibri" panose="020F0502020204030204" pitchFamily="34" charset="0"/>
                        </a:rPr>
                        <a:t>Contract &amp; Account Master</a:t>
                      </a:r>
                    </a:p>
                  </a:txBody>
                  <a:tcPr marL="6138" marR="73650"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ash"/>
                      <a:round/>
                      <a:headEnd type="none" w="med" len="med"/>
                      <a:tailEnd type="none" w="med" len="med"/>
                    </a:lnB>
                    <a:solidFill>
                      <a:srgbClr val="D9F0FF"/>
                    </a:solidFill>
                  </a:tcPr>
                </a:tc>
                <a:tc rowSpan="2">
                  <a:txBody>
                    <a:bodyPr/>
                    <a:lstStyle/>
                    <a:p>
                      <a:pPr algn="l" fontAlgn="ctr"/>
                      <a:r>
                        <a:rPr lang="en-US" sz="1050" b="0" i="0" u="none" strike="noStrike" dirty="0">
                          <a:solidFill>
                            <a:schemeClr val="tx1">
                              <a:lumMod val="65000"/>
                              <a:lumOff val="35000"/>
                            </a:schemeClr>
                          </a:solidFill>
                          <a:effectLst/>
                          <a:latin typeface="Calibri" panose="020F0502020204030204" pitchFamily="34" charset="0"/>
                        </a:rPr>
                        <a:t>Contract, Insurance, Payment Schedule, Invoice, Account, Contractual Customer, Contractual Vehicle, Contractual Dealer, etc.</a:t>
                      </a:r>
                    </a:p>
                  </a:txBody>
                  <a:tcPr marL="73650" marR="6138"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ash"/>
                      <a:round/>
                      <a:headEnd type="none" w="med" len="med"/>
                      <a:tailEnd type="none" w="med" len="med"/>
                    </a:lnB>
                    <a:solidFill>
                      <a:srgbClr val="D9F0FF"/>
                    </a:solidFill>
                  </a:tcPr>
                </a:tc>
                <a:tc>
                  <a:txBody>
                    <a:bodyPr/>
                    <a:lstStyle/>
                    <a:p>
                      <a:pPr algn="l" fontAlgn="ctr"/>
                      <a:r>
                        <a:rPr lang="en-US" sz="1050" b="1" i="0" u="none" strike="noStrike" dirty="0">
                          <a:solidFill>
                            <a:schemeClr val="tx1">
                              <a:lumMod val="65000"/>
                              <a:lumOff val="35000"/>
                            </a:schemeClr>
                          </a:solidFill>
                          <a:effectLst/>
                          <a:latin typeface="Calibri" panose="020F0502020204030204" pitchFamily="34" charset="0"/>
                        </a:rPr>
                        <a:t>Consumer Loan</a:t>
                      </a:r>
                    </a:p>
                  </a:txBody>
                  <a:tcPr marL="73650" marR="6138"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ash"/>
                      <a:round/>
                      <a:headEnd type="none" w="med" len="med"/>
                      <a:tailEnd type="none" w="med" len="med"/>
                    </a:lnB>
                    <a:solidFill>
                      <a:srgbClr val="D9F0FF"/>
                    </a:solidFill>
                  </a:tcPr>
                </a:tc>
                <a:tc rowSpan="6">
                  <a:txBody>
                    <a:bodyPr/>
                    <a:lstStyle/>
                    <a:p>
                      <a:pPr algn="l" fontAlgn="ctr"/>
                      <a:r>
                        <a:rPr lang="en-US" sz="1050" b="1" i="0" u="none" strike="noStrike">
                          <a:solidFill>
                            <a:schemeClr val="tx1">
                              <a:lumMod val="65000"/>
                              <a:lumOff val="35000"/>
                            </a:schemeClr>
                          </a:solidFill>
                          <a:effectLst/>
                          <a:latin typeface="Calibri" panose="020F0502020204030204" pitchFamily="34" charset="0"/>
                        </a:rPr>
                        <a:t>Consumer Loan Harmanozied DB</a:t>
                      </a:r>
                    </a:p>
                  </a:txBody>
                  <a:tcPr marL="73650" marR="6138" marT="6138"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F0FF"/>
                    </a:solidFill>
                  </a:tcPr>
                </a:tc>
                <a:extLst>
                  <a:ext uri="{0D108BD9-81ED-4DB2-BD59-A6C34878D82A}">
                    <a16:rowId xmlns:a16="http://schemas.microsoft.com/office/drawing/2014/main" val="2417387891"/>
                  </a:ext>
                </a:extLst>
              </a:tr>
              <a:tr h="311979">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050" b="1" i="0" u="none" strike="noStrike" dirty="0">
                          <a:solidFill>
                            <a:schemeClr val="tx1">
                              <a:lumMod val="65000"/>
                              <a:lumOff val="35000"/>
                            </a:schemeClr>
                          </a:solidFill>
                          <a:effectLst/>
                          <a:latin typeface="Calibri" panose="020F0502020204030204" pitchFamily="34" charset="0"/>
                        </a:rPr>
                        <a:t>Consumer Loan History</a:t>
                      </a:r>
                    </a:p>
                  </a:txBody>
                  <a:tcPr marL="73650" marR="6138"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9F0FF"/>
                    </a:solidFill>
                  </a:tcPr>
                </a:tc>
                <a:tc vMerge="1">
                  <a:txBody>
                    <a:bodyPr/>
                    <a:lstStyle/>
                    <a:p>
                      <a:endParaRPr lang="en-US"/>
                    </a:p>
                  </a:txBody>
                  <a:tcPr/>
                </a:tc>
                <a:extLst>
                  <a:ext uri="{0D108BD9-81ED-4DB2-BD59-A6C34878D82A}">
                    <a16:rowId xmlns:a16="http://schemas.microsoft.com/office/drawing/2014/main" val="905594826"/>
                  </a:ext>
                </a:extLst>
              </a:tr>
              <a:tr h="395524">
                <a:tc vMerge="1">
                  <a:txBody>
                    <a:bodyPr/>
                    <a:lstStyle/>
                    <a:p>
                      <a:endParaRPr lang="en-US"/>
                    </a:p>
                  </a:txBody>
                  <a:tcPr/>
                </a:tc>
                <a:tc vMerge="1">
                  <a:txBody>
                    <a:bodyPr/>
                    <a:lstStyle/>
                    <a:p>
                      <a:endParaRPr lang="en-US"/>
                    </a:p>
                  </a:txBody>
                  <a:tcPr/>
                </a:tc>
                <a:tc>
                  <a:txBody>
                    <a:bodyPr/>
                    <a:lstStyle/>
                    <a:p>
                      <a:pPr algn="r" fontAlgn="ctr"/>
                      <a:r>
                        <a:rPr lang="en-US" sz="1050" b="0" i="0" u="none" strike="noStrike" dirty="0">
                          <a:solidFill>
                            <a:schemeClr val="tx1">
                              <a:lumMod val="65000"/>
                              <a:lumOff val="35000"/>
                            </a:schemeClr>
                          </a:solidFill>
                          <a:effectLst/>
                          <a:latin typeface="Calibri" panose="020F0502020204030204" pitchFamily="34" charset="0"/>
                        </a:rPr>
                        <a:t>Payment Transaction</a:t>
                      </a:r>
                    </a:p>
                  </a:txBody>
                  <a:tcPr marL="6138" marR="73650"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9F0FF"/>
                    </a:solidFill>
                  </a:tcPr>
                </a:tc>
                <a:tc>
                  <a:txBody>
                    <a:bodyPr/>
                    <a:lstStyle/>
                    <a:p>
                      <a:pPr algn="l" fontAlgn="ctr"/>
                      <a:r>
                        <a:rPr lang="en-US" sz="1050" b="0" i="0" u="none" strike="noStrike">
                          <a:solidFill>
                            <a:schemeClr val="tx1">
                              <a:lumMod val="65000"/>
                              <a:lumOff val="35000"/>
                            </a:schemeClr>
                          </a:solidFill>
                          <a:effectLst/>
                          <a:latin typeface="Calibri" panose="020F0502020204030204" pitchFamily="34" charset="0"/>
                        </a:rPr>
                        <a:t> </a:t>
                      </a:r>
                    </a:p>
                  </a:txBody>
                  <a:tcPr marL="73650" marR="6138"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9F0FF"/>
                    </a:solidFill>
                  </a:tcPr>
                </a:tc>
                <a:tc>
                  <a:txBody>
                    <a:bodyPr/>
                    <a:lstStyle/>
                    <a:p>
                      <a:pPr algn="l" fontAlgn="ctr"/>
                      <a:r>
                        <a:rPr lang="en-US" sz="1050" b="1" i="0" u="none" strike="noStrike" dirty="0">
                          <a:solidFill>
                            <a:schemeClr val="tx1">
                              <a:lumMod val="65000"/>
                              <a:lumOff val="35000"/>
                            </a:schemeClr>
                          </a:solidFill>
                          <a:effectLst/>
                          <a:latin typeface="Calibri" panose="020F0502020204030204" pitchFamily="34" charset="0"/>
                        </a:rPr>
                        <a:t>Consumer Loan Monetary Transaction</a:t>
                      </a:r>
                    </a:p>
                  </a:txBody>
                  <a:tcPr marL="73650" marR="6138"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9F0FF"/>
                    </a:solidFill>
                  </a:tcPr>
                </a:tc>
                <a:tc vMerge="1">
                  <a:txBody>
                    <a:bodyPr/>
                    <a:lstStyle/>
                    <a:p>
                      <a:endParaRPr lang="en-US"/>
                    </a:p>
                  </a:txBody>
                  <a:tcPr/>
                </a:tc>
                <a:extLst>
                  <a:ext uri="{0D108BD9-81ED-4DB2-BD59-A6C34878D82A}">
                    <a16:rowId xmlns:a16="http://schemas.microsoft.com/office/drawing/2014/main" val="2636532389"/>
                  </a:ext>
                </a:extLst>
              </a:tr>
              <a:tr h="395524">
                <a:tc vMerge="1">
                  <a:txBody>
                    <a:bodyPr/>
                    <a:lstStyle/>
                    <a:p>
                      <a:endParaRPr lang="en-US"/>
                    </a:p>
                  </a:txBody>
                  <a:tcPr/>
                </a:tc>
                <a:tc vMerge="1">
                  <a:txBody>
                    <a:bodyPr/>
                    <a:lstStyle/>
                    <a:p>
                      <a:endParaRPr lang="en-US"/>
                    </a:p>
                  </a:txBody>
                  <a:tcPr/>
                </a:tc>
                <a:tc>
                  <a:txBody>
                    <a:bodyPr/>
                    <a:lstStyle/>
                    <a:p>
                      <a:pPr algn="r" fontAlgn="ctr"/>
                      <a:r>
                        <a:rPr lang="en-US" sz="1050" b="0" i="0" u="none" strike="noStrike" dirty="0">
                          <a:solidFill>
                            <a:schemeClr val="tx1">
                              <a:lumMod val="65000"/>
                              <a:lumOff val="35000"/>
                            </a:schemeClr>
                          </a:solidFill>
                          <a:effectLst/>
                          <a:latin typeface="Calibri" panose="020F0502020204030204" pitchFamily="34" charset="0"/>
                        </a:rPr>
                        <a:t>Servicing Transaction</a:t>
                      </a:r>
                    </a:p>
                  </a:txBody>
                  <a:tcPr marL="6138" marR="73650"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9F0FF"/>
                    </a:solidFill>
                  </a:tcPr>
                </a:tc>
                <a:tc>
                  <a:txBody>
                    <a:bodyPr/>
                    <a:lstStyle/>
                    <a:p>
                      <a:pPr algn="l" fontAlgn="ctr"/>
                      <a:r>
                        <a:rPr lang="en-US" sz="1050" b="0" i="0" u="none" strike="noStrike">
                          <a:solidFill>
                            <a:schemeClr val="tx1">
                              <a:lumMod val="65000"/>
                              <a:lumOff val="35000"/>
                            </a:schemeClr>
                          </a:solidFill>
                          <a:effectLst/>
                          <a:latin typeface="Calibri" panose="020F0502020204030204" pitchFamily="34" charset="0"/>
                        </a:rPr>
                        <a:t> </a:t>
                      </a:r>
                    </a:p>
                  </a:txBody>
                  <a:tcPr marL="73650" marR="6138"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9F0FF"/>
                    </a:solidFill>
                  </a:tcPr>
                </a:tc>
                <a:tc>
                  <a:txBody>
                    <a:bodyPr/>
                    <a:lstStyle/>
                    <a:p>
                      <a:pPr algn="l" fontAlgn="ctr"/>
                      <a:r>
                        <a:rPr lang="en-US" sz="1050" b="1" i="0" u="none" strike="noStrike">
                          <a:solidFill>
                            <a:schemeClr val="tx1">
                              <a:lumMod val="65000"/>
                              <a:lumOff val="35000"/>
                            </a:schemeClr>
                          </a:solidFill>
                          <a:effectLst/>
                          <a:latin typeface="Calibri" panose="020F0502020204030204" pitchFamily="34" charset="0"/>
                        </a:rPr>
                        <a:t>Consumer Loan Non-Monetary Transaction</a:t>
                      </a:r>
                    </a:p>
                  </a:txBody>
                  <a:tcPr marL="73650" marR="6138"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9F0FF"/>
                    </a:solidFill>
                  </a:tcPr>
                </a:tc>
                <a:tc vMerge="1">
                  <a:txBody>
                    <a:bodyPr/>
                    <a:lstStyle/>
                    <a:p>
                      <a:endParaRPr lang="en-US"/>
                    </a:p>
                  </a:txBody>
                  <a:tcPr/>
                </a:tc>
                <a:extLst>
                  <a:ext uri="{0D108BD9-81ED-4DB2-BD59-A6C34878D82A}">
                    <a16:rowId xmlns:a16="http://schemas.microsoft.com/office/drawing/2014/main" val="765879658"/>
                  </a:ext>
                </a:extLst>
              </a:tr>
              <a:tr h="276979">
                <a:tc vMerge="1">
                  <a:txBody>
                    <a:bodyPr/>
                    <a:lstStyle/>
                    <a:p>
                      <a:endParaRPr lang="en-US"/>
                    </a:p>
                  </a:txBody>
                  <a:tcPr/>
                </a:tc>
                <a:tc vMerge="1">
                  <a:txBody>
                    <a:bodyPr/>
                    <a:lstStyle/>
                    <a:p>
                      <a:endParaRPr lang="en-US"/>
                    </a:p>
                  </a:txBody>
                  <a:tcPr/>
                </a:tc>
                <a:tc rowSpan="2">
                  <a:txBody>
                    <a:bodyPr/>
                    <a:lstStyle/>
                    <a:p>
                      <a:pPr algn="r" fontAlgn="ctr"/>
                      <a:r>
                        <a:rPr lang="en-US" sz="1050" b="0" i="0" u="none" strike="noStrike" dirty="0">
                          <a:solidFill>
                            <a:schemeClr val="tx1">
                              <a:lumMod val="65000"/>
                              <a:lumOff val="35000"/>
                            </a:schemeClr>
                          </a:solidFill>
                          <a:effectLst/>
                          <a:latin typeface="Calibri" panose="020F0502020204030204" pitchFamily="34" charset="0"/>
                        </a:rPr>
                        <a:t>Cross Referencing Master</a:t>
                      </a:r>
                    </a:p>
                  </a:txBody>
                  <a:tcPr marL="6138" marR="73650"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12700" cap="flat" cmpd="sng" algn="ctr">
                      <a:solidFill>
                        <a:srgbClr val="000000"/>
                      </a:solidFill>
                      <a:prstDash val="solid"/>
                      <a:round/>
                      <a:headEnd type="none" w="med" len="med"/>
                      <a:tailEnd type="none" w="med" len="med"/>
                    </a:lnB>
                    <a:solidFill>
                      <a:srgbClr val="D9F0FF"/>
                    </a:solidFill>
                  </a:tcPr>
                </a:tc>
                <a:tc rowSpan="2">
                  <a:txBody>
                    <a:bodyPr/>
                    <a:lstStyle/>
                    <a:p>
                      <a:pPr algn="ctr" fontAlgn="ctr"/>
                      <a:r>
                        <a:rPr lang="en-US" sz="1050" b="0" i="0" u="none" strike="noStrike">
                          <a:solidFill>
                            <a:schemeClr val="tx1">
                              <a:lumMod val="65000"/>
                              <a:lumOff val="35000"/>
                            </a:schemeClr>
                          </a:solidFill>
                          <a:effectLst/>
                          <a:latin typeface="Calibri" panose="020F0502020204030204" pitchFamily="34" charset="0"/>
                        </a:rPr>
                        <a:t> </a:t>
                      </a:r>
                    </a:p>
                  </a:txBody>
                  <a:tcPr marL="6138" marR="6138"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12700" cap="flat" cmpd="sng" algn="ctr">
                      <a:solidFill>
                        <a:srgbClr val="000000"/>
                      </a:solidFill>
                      <a:prstDash val="solid"/>
                      <a:round/>
                      <a:headEnd type="none" w="med" len="med"/>
                      <a:tailEnd type="none" w="med" len="med"/>
                    </a:lnB>
                    <a:solidFill>
                      <a:srgbClr val="D9F0FF"/>
                    </a:solidFill>
                  </a:tcPr>
                </a:tc>
                <a:tc>
                  <a:txBody>
                    <a:bodyPr/>
                    <a:lstStyle/>
                    <a:p>
                      <a:pPr algn="l" fontAlgn="ctr"/>
                      <a:r>
                        <a:rPr lang="en-US" sz="1050" b="1" i="0" u="none" strike="noStrike" dirty="0">
                          <a:solidFill>
                            <a:schemeClr val="tx1">
                              <a:lumMod val="65000"/>
                              <a:lumOff val="35000"/>
                            </a:schemeClr>
                          </a:solidFill>
                          <a:effectLst/>
                          <a:latin typeface="Calibri" panose="020F0502020204030204" pitchFamily="34" charset="0"/>
                        </a:rPr>
                        <a:t>Cross-Reference Document</a:t>
                      </a:r>
                    </a:p>
                  </a:txBody>
                  <a:tcPr marL="73650" marR="6138"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9F0FF"/>
                    </a:solidFill>
                  </a:tcPr>
                </a:tc>
                <a:tc vMerge="1">
                  <a:txBody>
                    <a:bodyPr/>
                    <a:lstStyle/>
                    <a:p>
                      <a:endParaRPr lang="en-US"/>
                    </a:p>
                  </a:txBody>
                  <a:tcPr/>
                </a:tc>
                <a:extLst>
                  <a:ext uri="{0D108BD9-81ED-4DB2-BD59-A6C34878D82A}">
                    <a16:rowId xmlns:a16="http://schemas.microsoft.com/office/drawing/2014/main" val="3279733003"/>
                  </a:ext>
                </a:extLst>
              </a:tr>
              <a:tr h="395524">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050" b="1" i="0" u="none" strike="noStrike" dirty="0">
                          <a:solidFill>
                            <a:schemeClr val="tx1">
                              <a:lumMod val="65000"/>
                              <a:lumOff val="35000"/>
                            </a:schemeClr>
                          </a:solidFill>
                          <a:effectLst/>
                          <a:latin typeface="Calibri" panose="020F0502020204030204" pitchFamily="34" charset="0"/>
                        </a:rPr>
                        <a:t>Cross-Reference Document History</a:t>
                      </a:r>
                    </a:p>
                  </a:txBody>
                  <a:tcPr marL="73650" marR="6138"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12700" cap="flat" cmpd="sng" algn="ctr">
                      <a:solidFill>
                        <a:srgbClr val="000000"/>
                      </a:solidFill>
                      <a:prstDash val="solid"/>
                      <a:round/>
                      <a:headEnd type="none" w="med" len="med"/>
                      <a:tailEnd type="none" w="med" len="med"/>
                    </a:lnB>
                    <a:solidFill>
                      <a:srgbClr val="D9F0FF"/>
                    </a:solidFill>
                  </a:tcPr>
                </a:tc>
                <a:tc vMerge="1">
                  <a:txBody>
                    <a:bodyPr/>
                    <a:lstStyle/>
                    <a:p>
                      <a:endParaRPr lang="en-US"/>
                    </a:p>
                  </a:txBody>
                  <a:tcPr/>
                </a:tc>
                <a:extLst>
                  <a:ext uri="{0D108BD9-81ED-4DB2-BD59-A6C34878D82A}">
                    <a16:rowId xmlns:a16="http://schemas.microsoft.com/office/drawing/2014/main" val="1687732573"/>
                  </a:ext>
                </a:extLst>
              </a:tr>
              <a:tr h="276979">
                <a:tc vMerge="1">
                  <a:txBody>
                    <a:bodyPr/>
                    <a:lstStyle/>
                    <a:p>
                      <a:endParaRPr lang="en-US"/>
                    </a:p>
                  </a:txBody>
                  <a:tcPr/>
                </a:tc>
                <a:tc rowSpan="6">
                  <a:txBody>
                    <a:bodyPr/>
                    <a:lstStyle/>
                    <a:p>
                      <a:pPr algn="ctr" fontAlgn="ctr"/>
                      <a:r>
                        <a:rPr lang="en-US" sz="1400" b="1" i="0" u="none" strike="noStrike" dirty="0">
                          <a:solidFill>
                            <a:srgbClr val="FFFFFF"/>
                          </a:solidFill>
                          <a:effectLst/>
                          <a:latin typeface="Calibri" panose="020F0502020204030204" pitchFamily="34" charset="0"/>
                        </a:rPr>
                        <a:t>Consumer Lease</a:t>
                      </a:r>
                    </a:p>
                  </a:txBody>
                  <a:tcPr marL="6138" marR="6138"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rowSpan="2">
                  <a:txBody>
                    <a:bodyPr/>
                    <a:lstStyle/>
                    <a:p>
                      <a:pPr algn="r" fontAlgn="ctr"/>
                      <a:r>
                        <a:rPr lang="en-US" sz="1050" b="0" i="0" u="none" strike="noStrike" dirty="0">
                          <a:solidFill>
                            <a:schemeClr val="tx1">
                              <a:lumMod val="65000"/>
                              <a:lumOff val="35000"/>
                            </a:schemeClr>
                          </a:solidFill>
                          <a:effectLst/>
                          <a:latin typeface="Calibri" panose="020F0502020204030204" pitchFamily="34" charset="0"/>
                        </a:rPr>
                        <a:t>Contract &amp; Account Master</a:t>
                      </a:r>
                    </a:p>
                  </a:txBody>
                  <a:tcPr marL="6138" marR="73650"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ash"/>
                      <a:round/>
                      <a:headEnd type="none" w="med" len="med"/>
                      <a:tailEnd type="none" w="med" len="med"/>
                    </a:lnB>
                    <a:solidFill>
                      <a:srgbClr val="E8E5D8"/>
                    </a:solidFill>
                  </a:tcPr>
                </a:tc>
                <a:tc rowSpan="2">
                  <a:txBody>
                    <a:bodyPr/>
                    <a:lstStyle/>
                    <a:p>
                      <a:pPr algn="l" fontAlgn="ctr"/>
                      <a:r>
                        <a:rPr lang="en-US" sz="1050" b="0" i="0" u="none" strike="noStrike" dirty="0">
                          <a:solidFill>
                            <a:schemeClr val="tx1">
                              <a:lumMod val="65000"/>
                              <a:lumOff val="35000"/>
                            </a:schemeClr>
                          </a:solidFill>
                          <a:effectLst/>
                          <a:latin typeface="Calibri" panose="020F0502020204030204" pitchFamily="34" charset="0"/>
                        </a:rPr>
                        <a:t>Contract, Insurance, Payment Schedule, Invoice, Account, Contractual Customer, Contractual Vehicle, Contractual Dealer, etc.</a:t>
                      </a:r>
                    </a:p>
                  </a:txBody>
                  <a:tcPr marL="73650" marR="6138"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ash"/>
                      <a:round/>
                      <a:headEnd type="none" w="med" len="med"/>
                      <a:tailEnd type="none" w="med" len="med"/>
                    </a:lnB>
                    <a:solidFill>
                      <a:srgbClr val="E8E5D8"/>
                    </a:solidFill>
                  </a:tcPr>
                </a:tc>
                <a:tc>
                  <a:txBody>
                    <a:bodyPr/>
                    <a:lstStyle/>
                    <a:p>
                      <a:pPr algn="l" fontAlgn="ctr"/>
                      <a:r>
                        <a:rPr lang="en-US" sz="1050" b="1" i="0" u="none" strike="noStrike" dirty="0">
                          <a:solidFill>
                            <a:schemeClr val="tx1">
                              <a:lumMod val="65000"/>
                              <a:lumOff val="35000"/>
                            </a:schemeClr>
                          </a:solidFill>
                          <a:effectLst/>
                          <a:latin typeface="Calibri" panose="020F0502020204030204" pitchFamily="34" charset="0"/>
                        </a:rPr>
                        <a:t>Consumer Lease</a:t>
                      </a:r>
                    </a:p>
                  </a:txBody>
                  <a:tcPr marL="73650" marR="6138"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ash"/>
                      <a:round/>
                      <a:headEnd type="none" w="med" len="med"/>
                      <a:tailEnd type="none" w="med" len="med"/>
                    </a:lnB>
                    <a:solidFill>
                      <a:srgbClr val="E8E5D8"/>
                    </a:solidFill>
                  </a:tcPr>
                </a:tc>
                <a:tc rowSpan="6">
                  <a:txBody>
                    <a:bodyPr/>
                    <a:lstStyle/>
                    <a:p>
                      <a:pPr algn="l" fontAlgn="ctr"/>
                      <a:r>
                        <a:rPr lang="en-US" sz="1050" b="1" i="0" u="none" strike="noStrike">
                          <a:solidFill>
                            <a:schemeClr val="tx1">
                              <a:lumMod val="65000"/>
                              <a:lumOff val="35000"/>
                            </a:schemeClr>
                          </a:solidFill>
                          <a:effectLst/>
                          <a:latin typeface="Calibri" panose="020F0502020204030204" pitchFamily="34" charset="0"/>
                        </a:rPr>
                        <a:t>Consumer Lease Harmonized DB</a:t>
                      </a:r>
                    </a:p>
                  </a:txBody>
                  <a:tcPr marL="73650" marR="6138" marT="6138"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5D8"/>
                    </a:solidFill>
                  </a:tcPr>
                </a:tc>
                <a:extLst>
                  <a:ext uri="{0D108BD9-81ED-4DB2-BD59-A6C34878D82A}">
                    <a16:rowId xmlns:a16="http://schemas.microsoft.com/office/drawing/2014/main" val="4250709883"/>
                  </a:ext>
                </a:extLst>
              </a:tr>
              <a:tr h="311979">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050" b="1" i="0" u="none" strike="noStrike" dirty="0">
                          <a:solidFill>
                            <a:schemeClr val="tx1">
                              <a:lumMod val="65000"/>
                              <a:lumOff val="35000"/>
                            </a:schemeClr>
                          </a:solidFill>
                          <a:effectLst/>
                          <a:latin typeface="Calibri" panose="020F0502020204030204" pitchFamily="34" charset="0"/>
                        </a:rPr>
                        <a:t>Consumer Lease History</a:t>
                      </a:r>
                    </a:p>
                  </a:txBody>
                  <a:tcPr marL="73650" marR="6138"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E8E5D8"/>
                    </a:solidFill>
                  </a:tcPr>
                </a:tc>
                <a:tc vMerge="1">
                  <a:txBody>
                    <a:bodyPr/>
                    <a:lstStyle/>
                    <a:p>
                      <a:endParaRPr lang="en-US"/>
                    </a:p>
                  </a:txBody>
                  <a:tcPr/>
                </a:tc>
                <a:extLst>
                  <a:ext uri="{0D108BD9-81ED-4DB2-BD59-A6C34878D82A}">
                    <a16:rowId xmlns:a16="http://schemas.microsoft.com/office/drawing/2014/main" val="1082938164"/>
                  </a:ext>
                </a:extLst>
              </a:tr>
              <a:tr h="395524">
                <a:tc vMerge="1">
                  <a:txBody>
                    <a:bodyPr/>
                    <a:lstStyle/>
                    <a:p>
                      <a:endParaRPr lang="en-US"/>
                    </a:p>
                  </a:txBody>
                  <a:tcPr/>
                </a:tc>
                <a:tc vMerge="1">
                  <a:txBody>
                    <a:bodyPr/>
                    <a:lstStyle/>
                    <a:p>
                      <a:endParaRPr lang="en-US"/>
                    </a:p>
                  </a:txBody>
                  <a:tcPr/>
                </a:tc>
                <a:tc>
                  <a:txBody>
                    <a:bodyPr/>
                    <a:lstStyle/>
                    <a:p>
                      <a:pPr algn="r" fontAlgn="ctr"/>
                      <a:r>
                        <a:rPr lang="en-US" sz="1050" b="0" i="0" u="none" strike="noStrike" dirty="0">
                          <a:solidFill>
                            <a:schemeClr val="tx1">
                              <a:lumMod val="65000"/>
                              <a:lumOff val="35000"/>
                            </a:schemeClr>
                          </a:solidFill>
                          <a:effectLst/>
                          <a:latin typeface="Calibri" panose="020F0502020204030204" pitchFamily="34" charset="0"/>
                        </a:rPr>
                        <a:t>Payment Transaction</a:t>
                      </a:r>
                    </a:p>
                  </a:txBody>
                  <a:tcPr marL="6138" marR="73650"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E8E5D8"/>
                    </a:solidFill>
                  </a:tcPr>
                </a:tc>
                <a:tc>
                  <a:txBody>
                    <a:bodyPr/>
                    <a:lstStyle/>
                    <a:p>
                      <a:pPr algn="l" fontAlgn="ctr"/>
                      <a:r>
                        <a:rPr lang="en-US" sz="1050" b="0" i="0" u="none" strike="noStrike">
                          <a:solidFill>
                            <a:schemeClr val="tx1">
                              <a:lumMod val="65000"/>
                              <a:lumOff val="35000"/>
                            </a:schemeClr>
                          </a:solidFill>
                          <a:effectLst/>
                          <a:latin typeface="Calibri" panose="020F0502020204030204" pitchFamily="34" charset="0"/>
                        </a:rPr>
                        <a:t> </a:t>
                      </a:r>
                    </a:p>
                  </a:txBody>
                  <a:tcPr marL="73650" marR="6138"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E8E5D8"/>
                    </a:solidFill>
                  </a:tcPr>
                </a:tc>
                <a:tc>
                  <a:txBody>
                    <a:bodyPr/>
                    <a:lstStyle/>
                    <a:p>
                      <a:pPr algn="l" fontAlgn="ctr"/>
                      <a:r>
                        <a:rPr lang="en-US" sz="1050" b="1" i="0" u="none" strike="noStrike" dirty="0">
                          <a:solidFill>
                            <a:schemeClr val="tx1">
                              <a:lumMod val="65000"/>
                              <a:lumOff val="35000"/>
                            </a:schemeClr>
                          </a:solidFill>
                          <a:effectLst/>
                          <a:latin typeface="Calibri" panose="020F0502020204030204" pitchFamily="34" charset="0"/>
                        </a:rPr>
                        <a:t>Consumer Lease Monetary Transaction</a:t>
                      </a:r>
                    </a:p>
                  </a:txBody>
                  <a:tcPr marL="73650" marR="6138"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E8E5D8"/>
                    </a:solidFill>
                  </a:tcPr>
                </a:tc>
                <a:tc vMerge="1">
                  <a:txBody>
                    <a:bodyPr/>
                    <a:lstStyle/>
                    <a:p>
                      <a:endParaRPr lang="en-US"/>
                    </a:p>
                  </a:txBody>
                  <a:tcPr/>
                </a:tc>
                <a:extLst>
                  <a:ext uri="{0D108BD9-81ED-4DB2-BD59-A6C34878D82A}">
                    <a16:rowId xmlns:a16="http://schemas.microsoft.com/office/drawing/2014/main" val="2408419231"/>
                  </a:ext>
                </a:extLst>
              </a:tr>
              <a:tr h="395524">
                <a:tc vMerge="1">
                  <a:txBody>
                    <a:bodyPr/>
                    <a:lstStyle/>
                    <a:p>
                      <a:endParaRPr lang="en-US"/>
                    </a:p>
                  </a:txBody>
                  <a:tcPr/>
                </a:tc>
                <a:tc vMerge="1">
                  <a:txBody>
                    <a:bodyPr/>
                    <a:lstStyle/>
                    <a:p>
                      <a:endParaRPr lang="en-US"/>
                    </a:p>
                  </a:txBody>
                  <a:tcPr/>
                </a:tc>
                <a:tc>
                  <a:txBody>
                    <a:bodyPr/>
                    <a:lstStyle/>
                    <a:p>
                      <a:pPr algn="r" fontAlgn="ctr"/>
                      <a:r>
                        <a:rPr lang="en-US" sz="1050" b="0" i="0" u="none" strike="noStrike" dirty="0">
                          <a:solidFill>
                            <a:schemeClr val="tx1">
                              <a:lumMod val="65000"/>
                              <a:lumOff val="35000"/>
                            </a:schemeClr>
                          </a:solidFill>
                          <a:effectLst/>
                          <a:latin typeface="Calibri" panose="020F0502020204030204" pitchFamily="34" charset="0"/>
                        </a:rPr>
                        <a:t>Servicing Transaction</a:t>
                      </a:r>
                    </a:p>
                  </a:txBody>
                  <a:tcPr marL="6138" marR="73650"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E8E5D8"/>
                    </a:solidFill>
                  </a:tcPr>
                </a:tc>
                <a:tc>
                  <a:txBody>
                    <a:bodyPr/>
                    <a:lstStyle/>
                    <a:p>
                      <a:pPr algn="l" fontAlgn="ctr"/>
                      <a:r>
                        <a:rPr lang="en-US" sz="1050" b="0" i="0" u="none" strike="noStrike" dirty="0">
                          <a:solidFill>
                            <a:schemeClr val="tx1">
                              <a:lumMod val="65000"/>
                              <a:lumOff val="35000"/>
                            </a:schemeClr>
                          </a:solidFill>
                          <a:effectLst/>
                          <a:latin typeface="Calibri" panose="020F0502020204030204" pitchFamily="34" charset="0"/>
                        </a:rPr>
                        <a:t> </a:t>
                      </a:r>
                    </a:p>
                  </a:txBody>
                  <a:tcPr marL="73650" marR="6138"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E8E5D8"/>
                    </a:solidFill>
                  </a:tcPr>
                </a:tc>
                <a:tc>
                  <a:txBody>
                    <a:bodyPr/>
                    <a:lstStyle/>
                    <a:p>
                      <a:pPr algn="l" fontAlgn="ctr"/>
                      <a:r>
                        <a:rPr lang="en-US" sz="1050" b="1" i="0" u="none" strike="noStrike" dirty="0">
                          <a:solidFill>
                            <a:schemeClr val="tx1">
                              <a:lumMod val="65000"/>
                              <a:lumOff val="35000"/>
                            </a:schemeClr>
                          </a:solidFill>
                          <a:effectLst/>
                          <a:latin typeface="Calibri" panose="020F0502020204030204" pitchFamily="34" charset="0"/>
                        </a:rPr>
                        <a:t>Consumer Lease Non-Monetary Transaction</a:t>
                      </a:r>
                    </a:p>
                  </a:txBody>
                  <a:tcPr marL="73650" marR="6138"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E8E5D8"/>
                    </a:solidFill>
                  </a:tcPr>
                </a:tc>
                <a:tc vMerge="1">
                  <a:txBody>
                    <a:bodyPr/>
                    <a:lstStyle/>
                    <a:p>
                      <a:endParaRPr lang="en-US"/>
                    </a:p>
                  </a:txBody>
                  <a:tcPr/>
                </a:tc>
                <a:extLst>
                  <a:ext uri="{0D108BD9-81ED-4DB2-BD59-A6C34878D82A}">
                    <a16:rowId xmlns:a16="http://schemas.microsoft.com/office/drawing/2014/main" val="1927533384"/>
                  </a:ext>
                </a:extLst>
              </a:tr>
              <a:tr h="276979">
                <a:tc vMerge="1">
                  <a:txBody>
                    <a:bodyPr/>
                    <a:lstStyle/>
                    <a:p>
                      <a:endParaRPr lang="en-US"/>
                    </a:p>
                  </a:txBody>
                  <a:tcPr/>
                </a:tc>
                <a:tc vMerge="1">
                  <a:txBody>
                    <a:bodyPr/>
                    <a:lstStyle/>
                    <a:p>
                      <a:endParaRPr lang="en-US"/>
                    </a:p>
                  </a:txBody>
                  <a:tcPr/>
                </a:tc>
                <a:tc rowSpan="2">
                  <a:txBody>
                    <a:bodyPr/>
                    <a:lstStyle/>
                    <a:p>
                      <a:pPr algn="r" fontAlgn="ctr"/>
                      <a:r>
                        <a:rPr lang="en-US" sz="1050" b="0" i="0" u="none" strike="noStrike" dirty="0">
                          <a:solidFill>
                            <a:schemeClr val="tx1">
                              <a:lumMod val="65000"/>
                              <a:lumOff val="35000"/>
                            </a:schemeClr>
                          </a:solidFill>
                          <a:effectLst/>
                          <a:latin typeface="Calibri" panose="020F0502020204030204" pitchFamily="34" charset="0"/>
                        </a:rPr>
                        <a:t>Cross Referencing Master</a:t>
                      </a:r>
                    </a:p>
                  </a:txBody>
                  <a:tcPr marL="6138" marR="73650"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12700" cap="flat" cmpd="sng" algn="ctr">
                      <a:solidFill>
                        <a:srgbClr val="000000"/>
                      </a:solidFill>
                      <a:prstDash val="solid"/>
                      <a:round/>
                      <a:headEnd type="none" w="med" len="med"/>
                      <a:tailEnd type="none" w="med" len="med"/>
                    </a:lnB>
                    <a:solidFill>
                      <a:srgbClr val="E8E5D8"/>
                    </a:solidFill>
                  </a:tcPr>
                </a:tc>
                <a:tc rowSpan="2">
                  <a:txBody>
                    <a:bodyPr/>
                    <a:lstStyle/>
                    <a:p>
                      <a:pPr algn="ctr" fontAlgn="ctr"/>
                      <a:r>
                        <a:rPr lang="en-US" sz="1050" b="0" i="0" u="none" strike="noStrike">
                          <a:solidFill>
                            <a:schemeClr val="tx1">
                              <a:lumMod val="65000"/>
                              <a:lumOff val="35000"/>
                            </a:schemeClr>
                          </a:solidFill>
                          <a:effectLst/>
                          <a:latin typeface="Calibri" panose="020F0502020204030204" pitchFamily="34" charset="0"/>
                        </a:rPr>
                        <a:t> </a:t>
                      </a:r>
                    </a:p>
                  </a:txBody>
                  <a:tcPr marL="6138" marR="6138"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12700" cap="flat" cmpd="sng" algn="ctr">
                      <a:solidFill>
                        <a:srgbClr val="000000"/>
                      </a:solidFill>
                      <a:prstDash val="solid"/>
                      <a:round/>
                      <a:headEnd type="none" w="med" len="med"/>
                      <a:tailEnd type="none" w="med" len="med"/>
                    </a:lnB>
                    <a:solidFill>
                      <a:srgbClr val="E8E5D8"/>
                    </a:solidFill>
                  </a:tcPr>
                </a:tc>
                <a:tc>
                  <a:txBody>
                    <a:bodyPr/>
                    <a:lstStyle/>
                    <a:p>
                      <a:pPr algn="l" fontAlgn="ctr"/>
                      <a:r>
                        <a:rPr lang="en-US" sz="1050" b="1" i="0" u="none" strike="noStrike" dirty="0">
                          <a:solidFill>
                            <a:schemeClr val="tx1">
                              <a:lumMod val="65000"/>
                              <a:lumOff val="35000"/>
                            </a:schemeClr>
                          </a:solidFill>
                          <a:effectLst/>
                          <a:latin typeface="Calibri" panose="020F0502020204030204" pitchFamily="34" charset="0"/>
                        </a:rPr>
                        <a:t>Cross-Reference Document</a:t>
                      </a:r>
                    </a:p>
                  </a:txBody>
                  <a:tcPr marL="73650" marR="6138"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E8E5D8"/>
                    </a:solidFill>
                  </a:tcPr>
                </a:tc>
                <a:tc vMerge="1">
                  <a:txBody>
                    <a:bodyPr/>
                    <a:lstStyle/>
                    <a:p>
                      <a:endParaRPr lang="en-US"/>
                    </a:p>
                  </a:txBody>
                  <a:tcPr/>
                </a:tc>
                <a:extLst>
                  <a:ext uri="{0D108BD9-81ED-4DB2-BD59-A6C34878D82A}">
                    <a16:rowId xmlns:a16="http://schemas.microsoft.com/office/drawing/2014/main" val="1874150398"/>
                  </a:ext>
                </a:extLst>
              </a:tr>
              <a:tr h="395524">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050" b="1" i="0" u="none" strike="noStrike" dirty="0">
                          <a:solidFill>
                            <a:schemeClr val="tx1">
                              <a:lumMod val="65000"/>
                              <a:lumOff val="35000"/>
                            </a:schemeClr>
                          </a:solidFill>
                          <a:effectLst/>
                          <a:latin typeface="Calibri" panose="020F0502020204030204" pitchFamily="34" charset="0"/>
                        </a:rPr>
                        <a:t>Cross-Reference Document History</a:t>
                      </a:r>
                    </a:p>
                  </a:txBody>
                  <a:tcPr marL="73650" marR="6138"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12700" cap="flat" cmpd="sng" algn="ctr">
                      <a:solidFill>
                        <a:srgbClr val="000000"/>
                      </a:solidFill>
                      <a:prstDash val="solid"/>
                      <a:round/>
                      <a:headEnd type="none" w="med" len="med"/>
                      <a:tailEnd type="none" w="med" len="med"/>
                    </a:lnB>
                    <a:solidFill>
                      <a:srgbClr val="E8E5D8"/>
                    </a:solidFill>
                  </a:tcPr>
                </a:tc>
                <a:tc vMerge="1">
                  <a:txBody>
                    <a:bodyPr/>
                    <a:lstStyle/>
                    <a:p>
                      <a:endParaRPr lang="en-US"/>
                    </a:p>
                  </a:txBody>
                  <a:tcPr/>
                </a:tc>
                <a:extLst>
                  <a:ext uri="{0D108BD9-81ED-4DB2-BD59-A6C34878D82A}">
                    <a16:rowId xmlns:a16="http://schemas.microsoft.com/office/drawing/2014/main" val="984638798"/>
                  </a:ext>
                </a:extLst>
              </a:tr>
              <a:tr h="276979">
                <a:tc vMerge="1">
                  <a:txBody>
                    <a:bodyPr/>
                    <a:lstStyle/>
                    <a:p>
                      <a:endParaRPr lang="en-US"/>
                    </a:p>
                  </a:txBody>
                  <a:tcPr/>
                </a:tc>
                <a:tc rowSpan="2">
                  <a:txBody>
                    <a:bodyPr/>
                    <a:lstStyle/>
                    <a:p>
                      <a:pPr algn="ctr" fontAlgn="ctr"/>
                      <a:r>
                        <a:rPr lang="en-US" sz="1400" b="1" i="0" u="none" strike="noStrike" dirty="0">
                          <a:solidFill>
                            <a:srgbClr val="FFFFFF"/>
                          </a:solidFill>
                          <a:effectLst/>
                          <a:latin typeface="Calibri" panose="020F0502020204030204" pitchFamily="34" charset="0"/>
                        </a:rPr>
                        <a:t>Customer</a:t>
                      </a:r>
                    </a:p>
                  </a:txBody>
                  <a:tcPr marL="6138" marR="6138"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A6A6A6"/>
                    </a:solidFill>
                  </a:tcPr>
                </a:tc>
                <a:tc rowSpan="2">
                  <a:txBody>
                    <a:bodyPr/>
                    <a:lstStyle/>
                    <a:p>
                      <a:pPr algn="r" fontAlgn="ctr"/>
                      <a:r>
                        <a:rPr lang="en-US" sz="1050" b="0" i="0" u="none" strike="noStrike" dirty="0">
                          <a:solidFill>
                            <a:schemeClr val="tx1">
                              <a:lumMod val="65000"/>
                              <a:lumOff val="35000"/>
                            </a:schemeClr>
                          </a:solidFill>
                          <a:effectLst/>
                          <a:latin typeface="Calibri" panose="020F0502020204030204" pitchFamily="34" charset="0"/>
                        </a:rPr>
                        <a:t>Customer Master Data</a:t>
                      </a:r>
                    </a:p>
                  </a:txBody>
                  <a:tcPr marL="6138" marR="73650"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C0DA"/>
                    </a:solidFill>
                  </a:tcPr>
                </a:tc>
                <a:tc rowSpan="2">
                  <a:txBody>
                    <a:bodyPr/>
                    <a:lstStyle/>
                    <a:p>
                      <a:pPr algn="l" fontAlgn="ctr"/>
                      <a:r>
                        <a:rPr lang="en-US" sz="1050" b="0" i="0" u="none" strike="noStrike" dirty="0">
                          <a:solidFill>
                            <a:schemeClr val="tx1">
                              <a:lumMod val="65000"/>
                              <a:lumOff val="35000"/>
                            </a:schemeClr>
                          </a:solidFill>
                          <a:effectLst/>
                          <a:latin typeface="Calibri" panose="020F0502020204030204" pitchFamily="34" charset="0"/>
                        </a:rPr>
                        <a:t>Demographic Profile,  Credit Profile, Payment Profile, Bankruptcy Profile, Servicing Preferences, etc.</a:t>
                      </a:r>
                    </a:p>
                  </a:txBody>
                  <a:tcPr marL="73650" marR="6138"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C0DA"/>
                    </a:solidFill>
                  </a:tcPr>
                </a:tc>
                <a:tc>
                  <a:txBody>
                    <a:bodyPr/>
                    <a:lstStyle/>
                    <a:p>
                      <a:pPr algn="l" fontAlgn="ctr"/>
                      <a:r>
                        <a:rPr lang="en-US" sz="1050" b="1" i="0" u="none" strike="noStrike">
                          <a:solidFill>
                            <a:schemeClr val="tx1">
                              <a:lumMod val="65000"/>
                              <a:lumOff val="35000"/>
                            </a:schemeClr>
                          </a:solidFill>
                          <a:effectLst/>
                          <a:latin typeface="Calibri" panose="020F0502020204030204" pitchFamily="34" charset="0"/>
                        </a:rPr>
                        <a:t>Customer Master Data</a:t>
                      </a:r>
                    </a:p>
                  </a:txBody>
                  <a:tcPr marL="73650" marR="6138"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ash"/>
                      <a:round/>
                      <a:headEnd type="none" w="med" len="med"/>
                      <a:tailEnd type="none" w="med" len="med"/>
                    </a:lnB>
                    <a:solidFill>
                      <a:srgbClr val="CCC0DA"/>
                    </a:solidFill>
                  </a:tcPr>
                </a:tc>
                <a:tc rowSpan="2">
                  <a:txBody>
                    <a:bodyPr/>
                    <a:lstStyle/>
                    <a:p>
                      <a:pPr algn="l" fontAlgn="ctr"/>
                      <a:r>
                        <a:rPr lang="en-US" sz="1050" b="1" i="0" u="none" strike="noStrike">
                          <a:solidFill>
                            <a:schemeClr val="tx1">
                              <a:lumMod val="65000"/>
                              <a:lumOff val="35000"/>
                            </a:schemeClr>
                          </a:solidFill>
                          <a:effectLst/>
                          <a:latin typeface="Calibri" panose="020F0502020204030204" pitchFamily="34" charset="0"/>
                        </a:rPr>
                        <a:t>Customer Harmonized DB</a:t>
                      </a:r>
                    </a:p>
                  </a:txBody>
                  <a:tcPr marL="73650" marR="6138" marT="6138"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C0DA"/>
                    </a:solidFill>
                  </a:tcPr>
                </a:tc>
                <a:extLst>
                  <a:ext uri="{0D108BD9-81ED-4DB2-BD59-A6C34878D82A}">
                    <a16:rowId xmlns:a16="http://schemas.microsoft.com/office/drawing/2014/main" val="1448368457"/>
                  </a:ext>
                </a:extLst>
              </a:tr>
              <a:tr h="302946">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050" b="1" i="0" u="none" strike="noStrike" dirty="0">
                          <a:solidFill>
                            <a:schemeClr val="tx1">
                              <a:lumMod val="65000"/>
                              <a:lumOff val="35000"/>
                            </a:schemeClr>
                          </a:solidFill>
                          <a:effectLst/>
                          <a:latin typeface="Calibri" panose="020F0502020204030204" pitchFamily="34" charset="0"/>
                        </a:rPr>
                        <a:t>Customer Master Data History</a:t>
                      </a:r>
                    </a:p>
                  </a:txBody>
                  <a:tcPr marL="73650" marR="6138" marT="61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19050" cap="flat" cmpd="sng" algn="ctr">
                      <a:solidFill>
                        <a:srgbClr val="000000"/>
                      </a:solidFill>
                      <a:prstDash val="solid"/>
                      <a:round/>
                      <a:headEnd type="none" w="med" len="med"/>
                      <a:tailEnd type="none" w="med" len="med"/>
                    </a:lnB>
                    <a:solidFill>
                      <a:srgbClr val="CCC0DA"/>
                    </a:solidFill>
                  </a:tcPr>
                </a:tc>
                <a:tc vMerge="1">
                  <a:txBody>
                    <a:bodyPr/>
                    <a:lstStyle/>
                    <a:p>
                      <a:endParaRPr lang="en-US"/>
                    </a:p>
                  </a:txBody>
                  <a:tcPr/>
                </a:tc>
                <a:extLst>
                  <a:ext uri="{0D108BD9-81ED-4DB2-BD59-A6C34878D82A}">
                    <a16:rowId xmlns:a16="http://schemas.microsoft.com/office/drawing/2014/main" val="3709344882"/>
                  </a:ext>
                </a:extLst>
              </a:tr>
            </a:tbl>
          </a:graphicData>
        </a:graphic>
      </p:graphicFrame>
    </p:spTree>
    <p:extLst>
      <p:ext uri="{BB962C8B-B14F-4D97-AF65-F5344CB8AC3E}">
        <p14:creationId xmlns:p14="http://schemas.microsoft.com/office/powerpoint/2010/main" val="807625592"/>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DCEEBA0C4532A4A9F139A409820C453" ma:contentTypeVersion="12" ma:contentTypeDescription="Create a new document." ma:contentTypeScope="" ma:versionID="8da28eaa2ea8df2d697019c524f2fea2">
  <xsd:schema xmlns:xsd="http://www.w3.org/2001/XMLSchema" xmlns:xs="http://www.w3.org/2001/XMLSchema" xmlns:p="http://schemas.microsoft.com/office/2006/metadata/properties" xmlns:ns2="087842c4-cfda-4fad-9fff-f4e0c1e38979" xmlns:ns3="0f4e825d-ae3e-4afd-a1cd-5f5ed0903a07" targetNamespace="http://schemas.microsoft.com/office/2006/metadata/properties" ma:root="true" ma:fieldsID="c4fe9d5c29efb8e9f42174f6c22777e0" ns2:_="" ns3:_="">
    <xsd:import namespace="087842c4-cfda-4fad-9fff-f4e0c1e38979"/>
    <xsd:import namespace="0f4e825d-ae3e-4afd-a1cd-5f5ed0903a0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7842c4-cfda-4fad-9fff-f4e0c1e389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f4e825d-ae3e-4afd-a1cd-5f5ed0903a0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F9FE97-C85D-4EEF-8F29-7A2EF7C86D6C}">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www.w3.org/XML/1998/namespace"/>
    <ds:schemaRef ds:uri="http://purl.org/dc/terms/"/>
  </ds:schemaRefs>
</ds:datastoreItem>
</file>

<file path=customXml/itemProps2.xml><?xml version="1.0" encoding="utf-8"?>
<ds:datastoreItem xmlns:ds="http://schemas.openxmlformats.org/officeDocument/2006/customXml" ds:itemID="{6B9CAFB1-9328-42B2-A276-050586D89932}"/>
</file>

<file path=customXml/itemProps3.xml><?xml version="1.0" encoding="utf-8"?>
<ds:datastoreItem xmlns:ds="http://schemas.openxmlformats.org/officeDocument/2006/customXml" ds:itemID="{AE978B1F-4749-4317-B959-724D905CB86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165417</TotalTime>
  <Words>1247</Words>
  <Application>Microsoft Office PowerPoint</Application>
  <PresentationFormat>Widescreen</PresentationFormat>
  <Paragraphs>195</Paragraphs>
  <Slides>13</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Arial Rounded MT Bold</vt:lpstr>
      <vt:lpstr>Calibri</vt:lpstr>
      <vt:lpstr>Garamond</vt:lpstr>
      <vt:lpstr>Perpetua</vt:lpstr>
      <vt:lpstr>Wingdings</vt:lpstr>
      <vt:lpstr>Office Theme</vt:lpstr>
      <vt:lpstr>PowerPoint Presentation</vt:lpstr>
      <vt:lpstr>PowerPoint Presentation</vt:lpstr>
      <vt:lpstr>PowerPoint Presentation</vt:lpstr>
      <vt:lpstr>PowerPoint Presentation</vt:lpstr>
      <vt:lpstr>Core Servicing Domain: Harmonized Data Modeling Approach</vt:lpstr>
      <vt:lpstr>Core Servicing Domain: EIP Approach Implications On Harmonized Data Modeling</vt:lpstr>
      <vt:lpstr>Core Servicing Domain: Single Account State Machine Per Account Instance Illustration</vt:lpstr>
      <vt:lpstr>PowerPoint Presentation</vt:lpstr>
      <vt:lpstr>Core Servicing Domain: Document-Oriented Data Structures</vt:lpstr>
      <vt:lpstr>Core Servicing Domain: Consumer Loan &amp; Lease Conceptual Model</vt:lpstr>
      <vt:lpstr>Core Servicing Domain: Consumer Loan &amp; Lease Cross Reference Conceptual Model</vt:lpstr>
      <vt:lpstr>Core Servicing Domain: Consumer Loan &amp; Lease Monetary Transaction Conceptual Model</vt:lpstr>
      <vt:lpstr>PowerPoint Presentation</vt:lpstr>
    </vt:vector>
  </TitlesOfParts>
  <Company>Steerwise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Steerwise TFS Core Receivables Program</dc:title>
  <dc:creator>Steerwise Inc.</dc:creator>
  <cp:lastModifiedBy>Siva Arumugam</cp:lastModifiedBy>
  <cp:revision>5096</cp:revision>
  <cp:lastPrinted>2016-01-15T02:10:45Z</cp:lastPrinted>
  <dcterms:created xsi:type="dcterms:W3CDTF">2006-08-16T00:00:00Z</dcterms:created>
  <dcterms:modified xsi:type="dcterms:W3CDTF">2019-02-25T04:18:13Z</dcterms:modified>
  <cp:category>Confidential to Steerwise and Toyota Motor Credit Corporation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0x0101003DCEEBA0C4532A4A9F139A409820C453</vt:lpwstr>
  </property>
  <property fmtid="{D5CDD505-2E9C-101B-9397-08002B2CF9AE}" pid="3" name="xd_Signature">
    <vt:bool>false</vt:bool>
  </property>
  <property fmtid="{D5CDD505-2E9C-101B-9397-08002B2CF9AE}" pid="4" name="xd_ProgID">
    <vt:lpwstr/>
  </property>
  <property fmtid="{D5CDD505-2E9C-101B-9397-08002B2CF9AE}" pid="5" name="TemplateUrl">
    <vt:lpwstr/>
  </property>
  <property fmtid="{D5CDD505-2E9C-101B-9397-08002B2CF9AE}" pid="6" name="ComplianceAssetId">
    <vt:lpwstr/>
  </property>
  <property fmtid="{D5CDD505-2E9C-101B-9397-08002B2CF9AE}" pid="7" name="AuthorIds_UIVersion_1024">
    <vt:lpwstr>23</vt:lpwstr>
  </property>
  <property fmtid="{D5CDD505-2E9C-101B-9397-08002B2CF9AE}" pid="8" name="AuthorIds_UIVersion_1536">
    <vt:lpwstr>12</vt:lpwstr>
  </property>
</Properties>
</file>